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5" r:id="rId5"/>
    <p:sldId id="269" r:id="rId6"/>
    <p:sldId id="266" r:id="rId7"/>
    <p:sldId id="272" r:id="rId8"/>
    <p:sldId id="270" r:id="rId9"/>
    <p:sldId id="274" r:id="rId10"/>
    <p:sldId id="276" r:id="rId11"/>
    <p:sldId id="277" r:id="rId12"/>
    <p:sldId id="267" r:id="rId13"/>
    <p:sldId id="275" r:id="rId14"/>
    <p:sldId id="27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1110B-AAF9-4172-A5CF-302DB194B3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E89E07E-55F4-44AF-BB49-2EC9AA9262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A351284-35D5-4983-BCD9-A35A1F2BC0CE}"/>
              </a:ext>
            </a:extLst>
          </p:cNvPr>
          <p:cNvSpPr>
            <a:spLocks noGrp="1"/>
          </p:cNvSpPr>
          <p:nvPr>
            <p:ph type="dt" sz="half" idx="10"/>
          </p:nvPr>
        </p:nvSpPr>
        <p:spPr/>
        <p:txBody>
          <a:bodyPr/>
          <a:lstStyle/>
          <a:p>
            <a:fld id="{68486E74-73EC-49ED-8E1D-FC6471DA9504}" type="datetimeFigureOut">
              <a:rPr lang="en-US" smtClean="0"/>
              <a:t>9/26/2018</a:t>
            </a:fld>
            <a:endParaRPr lang="en-US"/>
          </a:p>
        </p:txBody>
      </p:sp>
      <p:sp>
        <p:nvSpPr>
          <p:cNvPr id="5" name="Footer Placeholder 4">
            <a:extLst>
              <a:ext uri="{FF2B5EF4-FFF2-40B4-BE49-F238E27FC236}">
                <a16:creationId xmlns:a16="http://schemas.microsoft.com/office/drawing/2014/main" id="{349A2269-5A10-4B25-9919-DFC428E9A6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1A25E3-7227-466A-BAEC-BD77345B2E1B}"/>
              </a:ext>
            </a:extLst>
          </p:cNvPr>
          <p:cNvSpPr>
            <a:spLocks noGrp="1"/>
          </p:cNvSpPr>
          <p:nvPr>
            <p:ph type="sldNum" sz="quarter" idx="12"/>
          </p:nvPr>
        </p:nvSpPr>
        <p:spPr/>
        <p:txBody>
          <a:bodyPr/>
          <a:lstStyle/>
          <a:p>
            <a:fld id="{E23ACB84-23B0-4D29-85F9-18C5AA967BBD}" type="slidenum">
              <a:rPr lang="en-US" smtClean="0"/>
              <a:t>‹#›</a:t>
            </a:fld>
            <a:endParaRPr lang="en-US"/>
          </a:p>
        </p:txBody>
      </p:sp>
    </p:spTree>
    <p:extLst>
      <p:ext uri="{BB962C8B-B14F-4D97-AF65-F5344CB8AC3E}">
        <p14:creationId xmlns:p14="http://schemas.microsoft.com/office/powerpoint/2010/main" val="505577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AFB35-CD94-43FA-A21F-3A381F477DA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EB17582-BB7E-4562-A5A2-6C62C23F0AF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F6F317-63B5-4ACE-AA89-53BA23826674}"/>
              </a:ext>
            </a:extLst>
          </p:cNvPr>
          <p:cNvSpPr>
            <a:spLocks noGrp="1"/>
          </p:cNvSpPr>
          <p:nvPr>
            <p:ph type="dt" sz="half" idx="10"/>
          </p:nvPr>
        </p:nvSpPr>
        <p:spPr/>
        <p:txBody>
          <a:bodyPr/>
          <a:lstStyle/>
          <a:p>
            <a:fld id="{68486E74-73EC-49ED-8E1D-FC6471DA9504}" type="datetimeFigureOut">
              <a:rPr lang="en-US" smtClean="0"/>
              <a:t>9/26/2018</a:t>
            </a:fld>
            <a:endParaRPr lang="en-US"/>
          </a:p>
        </p:txBody>
      </p:sp>
      <p:sp>
        <p:nvSpPr>
          <p:cNvPr id="5" name="Footer Placeholder 4">
            <a:extLst>
              <a:ext uri="{FF2B5EF4-FFF2-40B4-BE49-F238E27FC236}">
                <a16:creationId xmlns:a16="http://schemas.microsoft.com/office/drawing/2014/main" id="{28180301-0301-4032-870A-1C9B32810F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F09AB7-60EA-4649-A437-7F8AC0104097}"/>
              </a:ext>
            </a:extLst>
          </p:cNvPr>
          <p:cNvSpPr>
            <a:spLocks noGrp="1"/>
          </p:cNvSpPr>
          <p:nvPr>
            <p:ph type="sldNum" sz="quarter" idx="12"/>
          </p:nvPr>
        </p:nvSpPr>
        <p:spPr/>
        <p:txBody>
          <a:bodyPr/>
          <a:lstStyle/>
          <a:p>
            <a:fld id="{E23ACB84-23B0-4D29-85F9-18C5AA967BBD}" type="slidenum">
              <a:rPr lang="en-US" smtClean="0"/>
              <a:t>‹#›</a:t>
            </a:fld>
            <a:endParaRPr lang="en-US"/>
          </a:p>
        </p:txBody>
      </p:sp>
    </p:spTree>
    <p:extLst>
      <p:ext uri="{BB962C8B-B14F-4D97-AF65-F5344CB8AC3E}">
        <p14:creationId xmlns:p14="http://schemas.microsoft.com/office/powerpoint/2010/main" val="858122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0C3AABF-06E5-4012-8588-BBA75F076E8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F3458D0-612F-48DE-9724-5BCF942A37E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321E56-16D8-4A65-B920-53A4EDF3921B}"/>
              </a:ext>
            </a:extLst>
          </p:cNvPr>
          <p:cNvSpPr>
            <a:spLocks noGrp="1"/>
          </p:cNvSpPr>
          <p:nvPr>
            <p:ph type="dt" sz="half" idx="10"/>
          </p:nvPr>
        </p:nvSpPr>
        <p:spPr/>
        <p:txBody>
          <a:bodyPr/>
          <a:lstStyle/>
          <a:p>
            <a:fld id="{68486E74-73EC-49ED-8E1D-FC6471DA9504}" type="datetimeFigureOut">
              <a:rPr lang="en-US" smtClean="0"/>
              <a:t>9/26/2018</a:t>
            </a:fld>
            <a:endParaRPr lang="en-US"/>
          </a:p>
        </p:txBody>
      </p:sp>
      <p:sp>
        <p:nvSpPr>
          <p:cNvPr id="5" name="Footer Placeholder 4">
            <a:extLst>
              <a:ext uri="{FF2B5EF4-FFF2-40B4-BE49-F238E27FC236}">
                <a16:creationId xmlns:a16="http://schemas.microsoft.com/office/drawing/2014/main" id="{D588B5E1-C70D-40FF-9C94-6B0F36BF0A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BA2A13-BA9F-4634-BA26-940742E7837F}"/>
              </a:ext>
            </a:extLst>
          </p:cNvPr>
          <p:cNvSpPr>
            <a:spLocks noGrp="1"/>
          </p:cNvSpPr>
          <p:nvPr>
            <p:ph type="sldNum" sz="quarter" idx="12"/>
          </p:nvPr>
        </p:nvSpPr>
        <p:spPr/>
        <p:txBody>
          <a:bodyPr/>
          <a:lstStyle/>
          <a:p>
            <a:fld id="{E23ACB84-23B0-4D29-85F9-18C5AA967BBD}" type="slidenum">
              <a:rPr lang="en-US" smtClean="0"/>
              <a:t>‹#›</a:t>
            </a:fld>
            <a:endParaRPr lang="en-US"/>
          </a:p>
        </p:txBody>
      </p:sp>
    </p:spTree>
    <p:extLst>
      <p:ext uri="{BB962C8B-B14F-4D97-AF65-F5344CB8AC3E}">
        <p14:creationId xmlns:p14="http://schemas.microsoft.com/office/powerpoint/2010/main" val="812463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F512D-6E35-47DC-9E8E-AB5F123305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E88C1B-239D-4FD2-B47E-D96E3350401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8CBA58-6B4E-4495-BA9C-EE8A2CBE7B14}"/>
              </a:ext>
            </a:extLst>
          </p:cNvPr>
          <p:cNvSpPr>
            <a:spLocks noGrp="1"/>
          </p:cNvSpPr>
          <p:nvPr>
            <p:ph type="dt" sz="half" idx="10"/>
          </p:nvPr>
        </p:nvSpPr>
        <p:spPr/>
        <p:txBody>
          <a:bodyPr/>
          <a:lstStyle/>
          <a:p>
            <a:fld id="{68486E74-73EC-49ED-8E1D-FC6471DA9504}" type="datetimeFigureOut">
              <a:rPr lang="en-US" smtClean="0"/>
              <a:t>9/26/2018</a:t>
            </a:fld>
            <a:endParaRPr lang="en-US"/>
          </a:p>
        </p:txBody>
      </p:sp>
      <p:sp>
        <p:nvSpPr>
          <p:cNvPr id="5" name="Footer Placeholder 4">
            <a:extLst>
              <a:ext uri="{FF2B5EF4-FFF2-40B4-BE49-F238E27FC236}">
                <a16:creationId xmlns:a16="http://schemas.microsoft.com/office/drawing/2014/main" id="{7408A752-9070-4F19-B91E-FB74731C93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0D1061-A634-4292-A361-B8E90A570EFA}"/>
              </a:ext>
            </a:extLst>
          </p:cNvPr>
          <p:cNvSpPr>
            <a:spLocks noGrp="1"/>
          </p:cNvSpPr>
          <p:nvPr>
            <p:ph type="sldNum" sz="quarter" idx="12"/>
          </p:nvPr>
        </p:nvSpPr>
        <p:spPr/>
        <p:txBody>
          <a:bodyPr/>
          <a:lstStyle/>
          <a:p>
            <a:fld id="{E23ACB84-23B0-4D29-85F9-18C5AA967BBD}" type="slidenum">
              <a:rPr lang="en-US" smtClean="0"/>
              <a:t>‹#›</a:t>
            </a:fld>
            <a:endParaRPr lang="en-US"/>
          </a:p>
        </p:txBody>
      </p:sp>
    </p:spTree>
    <p:extLst>
      <p:ext uri="{BB962C8B-B14F-4D97-AF65-F5344CB8AC3E}">
        <p14:creationId xmlns:p14="http://schemas.microsoft.com/office/powerpoint/2010/main" val="3070356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68261-5CA9-447B-AFC9-25E81EC5CF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9E3A25-29AB-4575-BA63-02854E5156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4ABF2A5-903F-46B4-ACD9-2D7FB66F384B}"/>
              </a:ext>
            </a:extLst>
          </p:cNvPr>
          <p:cNvSpPr>
            <a:spLocks noGrp="1"/>
          </p:cNvSpPr>
          <p:nvPr>
            <p:ph type="dt" sz="half" idx="10"/>
          </p:nvPr>
        </p:nvSpPr>
        <p:spPr/>
        <p:txBody>
          <a:bodyPr/>
          <a:lstStyle/>
          <a:p>
            <a:fld id="{68486E74-73EC-49ED-8E1D-FC6471DA9504}" type="datetimeFigureOut">
              <a:rPr lang="en-US" smtClean="0"/>
              <a:t>9/26/2018</a:t>
            </a:fld>
            <a:endParaRPr lang="en-US"/>
          </a:p>
        </p:txBody>
      </p:sp>
      <p:sp>
        <p:nvSpPr>
          <p:cNvPr id="5" name="Footer Placeholder 4">
            <a:extLst>
              <a:ext uri="{FF2B5EF4-FFF2-40B4-BE49-F238E27FC236}">
                <a16:creationId xmlns:a16="http://schemas.microsoft.com/office/drawing/2014/main" id="{939EE371-5DB5-4F9B-94E5-A499D16F1B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8489B8-E878-4B05-9F5A-FE1EEC613F5E}"/>
              </a:ext>
            </a:extLst>
          </p:cNvPr>
          <p:cNvSpPr>
            <a:spLocks noGrp="1"/>
          </p:cNvSpPr>
          <p:nvPr>
            <p:ph type="sldNum" sz="quarter" idx="12"/>
          </p:nvPr>
        </p:nvSpPr>
        <p:spPr/>
        <p:txBody>
          <a:bodyPr/>
          <a:lstStyle/>
          <a:p>
            <a:fld id="{E23ACB84-23B0-4D29-85F9-18C5AA967BBD}" type="slidenum">
              <a:rPr lang="en-US" smtClean="0"/>
              <a:t>‹#›</a:t>
            </a:fld>
            <a:endParaRPr lang="en-US"/>
          </a:p>
        </p:txBody>
      </p:sp>
    </p:spTree>
    <p:extLst>
      <p:ext uri="{BB962C8B-B14F-4D97-AF65-F5344CB8AC3E}">
        <p14:creationId xmlns:p14="http://schemas.microsoft.com/office/powerpoint/2010/main" val="1794697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7CE42-D405-4C9D-B58F-1345CE835F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E98685-2A7A-4FF1-AF36-35F333D85BA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C10404C-DF88-4C69-B90A-D7292EA5E67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E2DCF5-3121-4EA5-B223-1E27B3C274D5}"/>
              </a:ext>
            </a:extLst>
          </p:cNvPr>
          <p:cNvSpPr>
            <a:spLocks noGrp="1"/>
          </p:cNvSpPr>
          <p:nvPr>
            <p:ph type="dt" sz="half" idx="10"/>
          </p:nvPr>
        </p:nvSpPr>
        <p:spPr/>
        <p:txBody>
          <a:bodyPr/>
          <a:lstStyle/>
          <a:p>
            <a:fld id="{68486E74-73EC-49ED-8E1D-FC6471DA9504}" type="datetimeFigureOut">
              <a:rPr lang="en-US" smtClean="0"/>
              <a:t>9/26/2018</a:t>
            </a:fld>
            <a:endParaRPr lang="en-US"/>
          </a:p>
        </p:txBody>
      </p:sp>
      <p:sp>
        <p:nvSpPr>
          <p:cNvPr id="6" name="Footer Placeholder 5">
            <a:extLst>
              <a:ext uri="{FF2B5EF4-FFF2-40B4-BE49-F238E27FC236}">
                <a16:creationId xmlns:a16="http://schemas.microsoft.com/office/drawing/2014/main" id="{34C5C305-04C5-4547-8250-8F2A5B78E1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AB2DC6-CCA5-4753-BCD7-70850ED962E0}"/>
              </a:ext>
            </a:extLst>
          </p:cNvPr>
          <p:cNvSpPr>
            <a:spLocks noGrp="1"/>
          </p:cNvSpPr>
          <p:nvPr>
            <p:ph type="sldNum" sz="quarter" idx="12"/>
          </p:nvPr>
        </p:nvSpPr>
        <p:spPr/>
        <p:txBody>
          <a:bodyPr/>
          <a:lstStyle/>
          <a:p>
            <a:fld id="{E23ACB84-23B0-4D29-85F9-18C5AA967BBD}" type="slidenum">
              <a:rPr lang="en-US" smtClean="0"/>
              <a:t>‹#›</a:t>
            </a:fld>
            <a:endParaRPr lang="en-US"/>
          </a:p>
        </p:txBody>
      </p:sp>
    </p:spTree>
    <p:extLst>
      <p:ext uri="{BB962C8B-B14F-4D97-AF65-F5344CB8AC3E}">
        <p14:creationId xmlns:p14="http://schemas.microsoft.com/office/powerpoint/2010/main" val="4184097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F576C-FC40-4594-AC20-41107E638D4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480B52-B3C9-4A3A-93A7-4F68650A0A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8D7D05F-9B14-45FF-848B-EC393589215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6C8C9C4-495A-4E74-BBD9-61A5E394C4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39433D3-43C1-4462-92FE-2AFFF8CC2CC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2618984-72DD-4A29-8FAD-FBF56E0C4025}"/>
              </a:ext>
            </a:extLst>
          </p:cNvPr>
          <p:cNvSpPr>
            <a:spLocks noGrp="1"/>
          </p:cNvSpPr>
          <p:nvPr>
            <p:ph type="dt" sz="half" idx="10"/>
          </p:nvPr>
        </p:nvSpPr>
        <p:spPr/>
        <p:txBody>
          <a:bodyPr/>
          <a:lstStyle/>
          <a:p>
            <a:fld id="{68486E74-73EC-49ED-8E1D-FC6471DA9504}" type="datetimeFigureOut">
              <a:rPr lang="en-US" smtClean="0"/>
              <a:t>9/26/2018</a:t>
            </a:fld>
            <a:endParaRPr lang="en-US"/>
          </a:p>
        </p:txBody>
      </p:sp>
      <p:sp>
        <p:nvSpPr>
          <p:cNvPr id="8" name="Footer Placeholder 7">
            <a:extLst>
              <a:ext uri="{FF2B5EF4-FFF2-40B4-BE49-F238E27FC236}">
                <a16:creationId xmlns:a16="http://schemas.microsoft.com/office/drawing/2014/main" id="{56A07371-17C4-4722-A4BC-11CA31A102E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CAFE1F-2A84-41C4-8A49-1F2FEC7324A3}"/>
              </a:ext>
            </a:extLst>
          </p:cNvPr>
          <p:cNvSpPr>
            <a:spLocks noGrp="1"/>
          </p:cNvSpPr>
          <p:nvPr>
            <p:ph type="sldNum" sz="quarter" idx="12"/>
          </p:nvPr>
        </p:nvSpPr>
        <p:spPr/>
        <p:txBody>
          <a:bodyPr/>
          <a:lstStyle/>
          <a:p>
            <a:fld id="{E23ACB84-23B0-4D29-85F9-18C5AA967BBD}" type="slidenum">
              <a:rPr lang="en-US" smtClean="0"/>
              <a:t>‹#›</a:t>
            </a:fld>
            <a:endParaRPr lang="en-US"/>
          </a:p>
        </p:txBody>
      </p:sp>
    </p:spTree>
    <p:extLst>
      <p:ext uri="{BB962C8B-B14F-4D97-AF65-F5344CB8AC3E}">
        <p14:creationId xmlns:p14="http://schemas.microsoft.com/office/powerpoint/2010/main" val="306122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9685A-7C9B-4747-85BF-B1371E3F875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B776501-9C0E-4CCC-8F95-10A8F2E6DADF}"/>
              </a:ext>
            </a:extLst>
          </p:cNvPr>
          <p:cNvSpPr>
            <a:spLocks noGrp="1"/>
          </p:cNvSpPr>
          <p:nvPr>
            <p:ph type="dt" sz="half" idx="10"/>
          </p:nvPr>
        </p:nvSpPr>
        <p:spPr/>
        <p:txBody>
          <a:bodyPr/>
          <a:lstStyle/>
          <a:p>
            <a:fld id="{68486E74-73EC-49ED-8E1D-FC6471DA9504}" type="datetimeFigureOut">
              <a:rPr lang="en-US" smtClean="0"/>
              <a:t>9/26/2018</a:t>
            </a:fld>
            <a:endParaRPr lang="en-US"/>
          </a:p>
        </p:txBody>
      </p:sp>
      <p:sp>
        <p:nvSpPr>
          <p:cNvPr id="4" name="Footer Placeholder 3">
            <a:extLst>
              <a:ext uri="{FF2B5EF4-FFF2-40B4-BE49-F238E27FC236}">
                <a16:creationId xmlns:a16="http://schemas.microsoft.com/office/drawing/2014/main" id="{F0ED7FA7-1021-4306-ADBB-FDBB40A3FC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AA1BD20-E476-400F-8A77-0BB6B9FE7F0C}"/>
              </a:ext>
            </a:extLst>
          </p:cNvPr>
          <p:cNvSpPr>
            <a:spLocks noGrp="1"/>
          </p:cNvSpPr>
          <p:nvPr>
            <p:ph type="sldNum" sz="quarter" idx="12"/>
          </p:nvPr>
        </p:nvSpPr>
        <p:spPr/>
        <p:txBody>
          <a:bodyPr/>
          <a:lstStyle/>
          <a:p>
            <a:fld id="{E23ACB84-23B0-4D29-85F9-18C5AA967BBD}" type="slidenum">
              <a:rPr lang="en-US" smtClean="0"/>
              <a:t>‹#›</a:t>
            </a:fld>
            <a:endParaRPr lang="en-US"/>
          </a:p>
        </p:txBody>
      </p:sp>
    </p:spTree>
    <p:extLst>
      <p:ext uri="{BB962C8B-B14F-4D97-AF65-F5344CB8AC3E}">
        <p14:creationId xmlns:p14="http://schemas.microsoft.com/office/powerpoint/2010/main" val="3403480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425F8A-8D76-4F87-AA9B-1D18145FE253}"/>
              </a:ext>
            </a:extLst>
          </p:cNvPr>
          <p:cNvSpPr>
            <a:spLocks noGrp="1"/>
          </p:cNvSpPr>
          <p:nvPr>
            <p:ph type="dt" sz="half" idx="10"/>
          </p:nvPr>
        </p:nvSpPr>
        <p:spPr/>
        <p:txBody>
          <a:bodyPr/>
          <a:lstStyle/>
          <a:p>
            <a:fld id="{68486E74-73EC-49ED-8E1D-FC6471DA9504}" type="datetimeFigureOut">
              <a:rPr lang="en-US" smtClean="0"/>
              <a:t>9/26/2018</a:t>
            </a:fld>
            <a:endParaRPr lang="en-US"/>
          </a:p>
        </p:txBody>
      </p:sp>
      <p:sp>
        <p:nvSpPr>
          <p:cNvPr id="3" name="Footer Placeholder 2">
            <a:extLst>
              <a:ext uri="{FF2B5EF4-FFF2-40B4-BE49-F238E27FC236}">
                <a16:creationId xmlns:a16="http://schemas.microsoft.com/office/drawing/2014/main" id="{3C4DE3A3-E45A-4ECE-9444-A2A03F376E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D648D27-68BD-4211-8FCD-65892D48618C}"/>
              </a:ext>
            </a:extLst>
          </p:cNvPr>
          <p:cNvSpPr>
            <a:spLocks noGrp="1"/>
          </p:cNvSpPr>
          <p:nvPr>
            <p:ph type="sldNum" sz="quarter" idx="12"/>
          </p:nvPr>
        </p:nvSpPr>
        <p:spPr/>
        <p:txBody>
          <a:bodyPr/>
          <a:lstStyle/>
          <a:p>
            <a:fld id="{E23ACB84-23B0-4D29-85F9-18C5AA967BBD}" type="slidenum">
              <a:rPr lang="en-US" smtClean="0"/>
              <a:t>‹#›</a:t>
            </a:fld>
            <a:endParaRPr lang="en-US"/>
          </a:p>
        </p:txBody>
      </p:sp>
    </p:spTree>
    <p:extLst>
      <p:ext uri="{BB962C8B-B14F-4D97-AF65-F5344CB8AC3E}">
        <p14:creationId xmlns:p14="http://schemas.microsoft.com/office/powerpoint/2010/main" val="2431708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9E815-16D0-4C61-ACEF-2AB3964EE4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3A7DBE7-DB4E-494D-9D43-C5B35E684F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D92AD2-75B8-42E1-9138-A867AE7EF5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534BFC9-AFD3-43E0-8C8C-75FFC9CBE9FD}"/>
              </a:ext>
            </a:extLst>
          </p:cNvPr>
          <p:cNvSpPr>
            <a:spLocks noGrp="1"/>
          </p:cNvSpPr>
          <p:nvPr>
            <p:ph type="dt" sz="half" idx="10"/>
          </p:nvPr>
        </p:nvSpPr>
        <p:spPr/>
        <p:txBody>
          <a:bodyPr/>
          <a:lstStyle/>
          <a:p>
            <a:fld id="{68486E74-73EC-49ED-8E1D-FC6471DA9504}" type="datetimeFigureOut">
              <a:rPr lang="en-US" smtClean="0"/>
              <a:t>9/26/2018</a:t>
            </a:fld>
            <a:endParaRPr lang="en-US"/>
          </a:p>
        </p:txBody>
      </p:sp>
      <p:sp>
        <p:nvSpPr>
          <p:cNvPr id="6" name="Footer Placeholder 5">
            <a:extLst>
              <a:ext uri="{FF2B5EF4-FFF2-40B4-BE49-F238E27FC236}">
                <a16:creationId xmlns:a16="http://schemas.microsoft.com/office/drawing/2014/main" id="{D215BACD-3421-4EA7-AC58-7E927F47D2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6B73A4-7B23-417D-9F8D-89683EDBB829}"/>
              </a:ext>
            </a:extLst>
          </p:cNvPr>
          <p:cNvSpPr>
            <a:spLocks noGrp="1"/>
          </p:cNvSpPr>
          <p:nvPr>
            <p:ph type="sldNum" sz="quarter" idx="12"/>
          </p:nvPr>
        </p:nvSpPr>
        <p:spPr/>
        <p:txBody>
          <a:bodyPr/>
          <a:lstStyle/>
          <a:p>
            <a:fld id="{E23ACB84-23B0-4D29-85F9-18C5AA967BBD}" type="slidenum">
              <a:rPr lang="en-US" smtClean="0"/>
              <a:t>‹#›</a:t>
            </a:fld>
            <a:endParaRPr lang="en-US"/>
          </a:p>
        </p:txBody>
      </p:sp>
    </p:spTree>
    <p:extLst>
      <p:ext uri="{BB962C8B-B14F-4D97-AF65-F5344CB8AC3E}">
        <p14:creationId xmlns:p14="http://schemas.microsoft.com/office/powerpoint/2010/main" val="2628407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F277E-3C0B-4EBB-9EAD-6AF832B4CC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1ABFDB9-8906-4E5A-842D-3D7281D0AB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149A634-D1B0-4F16-B01B-1638717865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8821EA5-1506-4AAE-8B38-DD17F4276542}"/>
              </a:ext>
            </a:extLst>
          </p:cNvPr>
          <p:cNvSpPr>
            <a:spLocks noGrp="1"/>
          </p:cNvSpPr>
          <p:nvPr>
            <p:ph type="dt" sz="half" idx="10"/>
          </p:nvPr>
        </p:nvSpPr>
        <p:spPr/>
        <p:txBody>
          <a:bodyPr/>
          <a:lstStyle/>
          <a:p>
            <a:fld id="{68486E74-73EC-49ED-8E1D-FC6471DA9504}" type="datetimeFigureOut">
              <a:rPr lang="en-US" smtClean="0"/>
              <a:t>9/26/2018</a:t>
            </a:fld>
            <a:endParaRPr lang="en-US"/>
          </a:p>
        </p:txBody>
      </p:sp>
      <p:sp>
        <p:nvSpPr>
          <p:cNvPr id="6" name="Footer Placeholder 5">
            <a:extLst>
              <a:ext uri="{FF2B5EF4-FFF2-40B4-BE49-F238E27FC236}">
                <a16:creationId xmlns:a16="http://schemas.microsoft.com/office/drawing/2014/main" id="{FF668849-435E-4217-84EA-4E5137C6C7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03507C-58DC-459A-A3D5-CCE6ADB49917}"/>
              </a:ext>
            </a:extLst>
          </p:cNvPr>
          <p:cNvSpPr>
            <a:spLocks noGrp="1"/>
          </p:cNvSpPr>
          <p:nvPr>
            <p:ph type="sldNum" sz="quarter" idx="12"/>
          </p:nvPr>
        </p:nvSpPr>
        <p:spPr/>
        <p:txBody>
          <a:bodyPr/>
          <a:lstStyle/>
          <a:p>
            <a:fld id="{E23ACB84-23B0-4D29-85F9-18C5AA967BBD}" type="slidenum">
              <a:rPr lang="en-US" smtClean="0"/>
              <a:t>‹#›</a:t>
            </a:fld>
            <a:endParaRPr lang="en-US"/>
          </a:p>
        </p:txBody>
      </p:sp>
    </p:spTree>
    <p:extLst>
      <p:ext uri="{BB962C8B-B14F-4D97-AF65-F5344CB8AC3E}">
        <p14:creationId xmlns:p14="http://schemas.microsoft.com/office/powerpoint/2010/main" val="2471045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A91E89-31BB-4C49-80CF-459F0CDBC7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5A1F12D-739E-49CB-952B-EF9383FE30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A869D7-29A2-480E-9E19-23DD58F868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486E74-73EC-49ED-8E1D-FC6471DA9504}" type="datetimeFigureOut">
              <a:rPr lang="en-US" smtClean="0"/>
              <a:t>9/26/2018</a:t>
            </a:fld>
            <a:endParaRPr lang="en-US"/>
          </a:p>
        </p:txBody>
      </p:sp>
      <p:sp>
        <p:nvSpPr>
          <p:cNvPr id="5" name="Footer Placeholder 4">
            <a:extLst>
              <a:ext uri="{FF2B5EF4-FFF2-40B4-BE49-F238E27FC236}">
                <a16:creationId xmlns:a16="http://schemas.microsoft.com/office/drawing/2014/main" id="{8DB715EB-AF85-4757-88C6-63990ABD21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00915C-1F3A-43C4-BF39-D0966CCCEB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3ACB84-23B0-4D29-85F9-18C5AA967BBD}" type="slidenum">
              <a:rPr lang="en-US" smtClean="0"/>
              <a:t>‹#›</a:t>
            </a:fld>
            <a:endParaRPr lang="en-US"/>
          </a:p>
        </p:txBody>
      </p:sp>
    </p:spTree>
    <p:extLst>
      <p:ext uri="{BB962C8B-B14F-4D97-AF65-F5344CB8AC3E}">
        <p14:creationId xmlns:p14="http://schemas.microsoft.com/office/powerpoint/2010/main" val="873631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https://lh4.googleusercontent.com/lh7tL0ashvdnFSR5YoI0BG11B7AMBi_e4jhhXB8NU2FzWXO6EUaKpeavf0-YW5c72FOzYMg95krH0MKgnfaS_CgBOykMamQlQE15I-X07vyNiBhj1eT4fr_wdizVeZsUIKTfxXggP8o">
            <a:extLst>
              <a:ext uri="{FF2B5EF4-FFF2-40B4-BE49-F238E27FC236}">
                <a16:creationId xmlns:a16="http://schemas.microsoft.com/office/drawing/2014/main" id="{68D5135B-A9AF-425D-8C32-8B19C17DC81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4947" b="10053"/>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1"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E22803FE-B051-457F-AA15-DA015450C1D4}"/>
              </a:ext>
            </a:extLst>
          </p:cNvPr>
          <p:cNvSpPr>
            <a:spLocks noGrp="1"/>
          </p:cNvSpPr>
          <p:nvPr>
            <p:ph type="ctrTitle"/>
          </p:nvPr>
        </p:nvSpPr>
        <p:spPr>
          <a:xfrm>
            <a:off x="-314111" y="1594944"/>
            <a:ext cx="9617910" cy="1834056"/>
          </a:xfrm>
        </p:spPr>
        <p:txBody>
          <a:bodyPr>
            <a:normAutofit/>
          </a:bodyPr>
          <a:lstStyle/>
          <a:p>
            <a:r>
              <a:rPr lang="en-US" sz="5000" dirty="0">
                <a:effectLst>
                  <a:outerShdw blurRad="38100" dist="38100" dir="2700000" algn="tl">
                    <a:srgbClr val="000000">
                      <a:alpha val="43137"/>
                    </a:srgbClr>
                  </a:outerShdw>
                </a:effectLst>
                <a:latin typeface="+mn-lt"/>
              </a:rPr>
              <a:t>High Frequency Trading and Mini Flash Crashes</a:t>
            </a:r>
          </a:p>
        </p:txBody>
      </p:sp>
      <p:sp>
        <p:nvSpPr>
          <p:cNvPr id="3" name="Subtitle 2">
            <a:extLst>
              <a:ext uri="{FF2B5EF4-FFF2-40B4-BE49-F238E27FC236}">
                <a16:creationId xmlns:a16="http://schemas.microsoft.com/office/drawing/2014/main" id="{B61FCA63-723C-4D02-A5DB-5FA1E2FDB591}"/>
              </a:ext>
            </a:extLst>
          </p:cNvPr>
          <p:cNvSpPr>
            <a:spLocks noGrp="1"/>
          </p:cNvSpPr>
          <p:nvPr>
            <p:ph type="subTitle" idx="1"/>
          </p:nvPr>
        </p:nvSpPr>
        <p:spPr>
          <a:xfrm>
            <a:off x="7675179" y="3757533"/>
            <a:ext cx="4330262" cy="683284"/>
          </a:xfrm>
        </p:spPr>
        <p:txBody>
          <a:bodyPr>
            <a:normAutofit fontScale="92500" lnSpcReduction="20000"/>
          </a:bodyPr>
          <a:lstStyle/>
          <a:p>
            <a:r>
              <a:rPr lang="en-US" sz="2000" dirty="0">
                <a:effectLst>
                  <a:outerShdw blurRad="38100" dist="38100" dir="2700000" algn="tl">
                    <a:srgbClr val="000000">
                      <a:alpha val="43137"/>
                    </a:srgbClr>
                  </a:outerShdw>
                </a:effectLst>
              </a:rPr>
              <a:t>Z</a:t>
            </a:r>
            <a:r>
              <a:rPr lang="en-US" altLang="zh-CN" sz="2000" dirty="0">
                <a:effectLst>
                  <a:outerShdw blurRad="38100" dist="38100" dir="2700000" algn="tl">
                    <a:srgbClr val="000000">
                      <a:alpha val="43137"/>
                    </a:srgbClr>
                  </a:outerShdw>
                </a:effectLst>
              </a:rPr>
              <a:t>hiwen Shen</a:t>
            </a:r>
          </a:p>
          <a:p>
            <a:r>
              <a:rPr lang="en-US" sz="2000" dirty="0">
                <a:effectLst>
                  <a:outerShdw blurRad="38100" dist="38100" dir="2700000" algn="tl">
                    <a:srgbClr val="000000">
                      <a:alpha val="43137"/>
                    </a:srgbClr>
                  </a:outerShdw>
                </a:effectLst>
              </a:rPr>
              <a:t>2018.09.12</a:t>
            </a:r>
          </a:p>
        </p:txBody>
      </p:sp>
      <p:cxnSp>
        <p:nvCxnSpPr>
          <p:cNvPr id="73" name="Straight Connector 72">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34556674-D2E7-4A05-AA09-883BE2BBBD2F}"/>
              </a:ext>
            </a:extLst>
          </p:cNvPr>
          <p:cNvSpPr txBox="1"/>
          <p:nvPr/>
        </p:nvSpPr>
        <p:spPr>
          <a:xfrm>
            <a:off x="1314138" y="3714454"/>
            <a:ext cx="6081204" cy="384721"/>
          </a:xfrm>
          <a:prstGeom prst="rect">
            <a:avLst/>
          </a:prstGeom>
          <a:noFill/>
        </p:spPr>
        <p:txBody>
          <a:bodyPr wrap="square" rtlCol="0">
            <a:spAutoFit/>
          </a:bodyPr>
          <a:lstStyle/>
          <a:p>
            <a:r>
              <a:rPr lang="en-US" sz="1900" dirty="0">
                <a:effectLst>
                  <a:outerShdw blurRad="38100" dist="38100" dir="2700000" algn="tl">
                    <a:srgbClr val="000000">
                      <a:alpha val="43137"/>
                    </a:srgbClr>
                  </a:outerShdw>
                </a:effectLst>
                <a:latin typeface="Calibri "/>
              </a:rPr>
              <a:t>A</a:t>
            </a:r>
            <a:r>
              <a:rPr lang="en-US" altLang="zh-CN" sz="1900" dirty="0">
                <a:effectLst>
                  <a:outerShdw blurRad="38100" dist="38100" dir="2700000" algn="tl">
                    <a:srgbClr val="000000">
                      <a:alpha val="43137"/>
                    </a:srgbClr>
                  </a:outerShdw>
                </a:effectLst>
                <a:latin typeface="Calibri "/>
              </a:rPr>
              <a:t>uthor: </a:t>
            </a:r>
            <a:r>
              <a:rPr lang="en-US" sz="1900" dirty="0">
                <a:effectLst>
                  <a:outerShdw blurRad="38100" dist="38100" dir="2700000" algn="tl">
                    <a:srgbClr val="000000">
                      <a:alpha val="43137"/>
                    </a:srgbClr>
                  </a:outerShdw>
                </a:effectLst>
                <a:latin typeface="Calibri "/>
              </a:rPr>
              <a:t>Anton Golub, John Keane, Ser-Huang Poon</a:t>
            </a:r>
          </a:p>
        </p:txBody>
      </p:sp>
    </p:spTree>
    <p:extLst>
      <p:ext uri="{BB962C8B-B14F-4D97-AF65-F5344CB8AC3E}">
        <p14:creationId xmlns:p14="http://schemas.microsoft.com/office/powerpoint/2010/main" val="3821262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4867EAF-AE1D-4322-9DE8-383AE3F7BC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 y="-4691"/>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40676238-7F95-4EEB-836A-7D23927873A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78D67E5-055F-42D7-AD03-A7C006BECBC0}"/>
              </a:ext>
            </a:extLst>
          </p:cNvPr>
          <p:cNvSpPr>
            <a:spLocks noGrp="1"/>
          </p:cNvSpPr>
          <p:nvPr>
            <p:ph type="title"/>
          </p:nvPr>
        </p:nvSpPr>
        <p:spPr>
          <a:xfrm>
            <a:off x="519116" y="2083476"/>
            <a:ext cx="3658053" cy="1786515"/>
          </a:xfrm>
        </p:spPr>
        <p:txBody>
          <a:bodyPr vert="horz" lIns="91440" tIns="45720" rIns="91440" bIns="45720" rtlCol="0" anchor="t">
            <a:normAutofit/>
          </a:bodyPr>
          <a:lstStyle/>
          <a:p>
            <a:pPr algn="ctr"/>
            <a:r>
              <a:rPr lang="en-US" sz="4100" kern="1200" dirty="0">
                <a:solidFill>
                  <a:srgbClr val="FFFFFF"/>
                </a:solidFill>
                <a:latin typeface="+mj-lt"/>
                <a:ea typeface="+mj-ea"/>
                <a:cs typeface="+mj-cs"/>
              </a:rPr>
              <a:t>Locked &amp; Crossed NBBO Quotes</a:t>
            </a:r>
          </a:p>
        </p:txBody>
      </p:sp>
      <p:pic>
        <p:nvPicPr>
          <p:cNvPr id="4" name="Picture 3">
            <a:extLst>
              <a:ext uri="{FF2B5EF4-FFF2-40B4-BE49-F238E27FC236}">
                <a16:creationId xmlns:a16="http://schemas.microsoft.com/office/drawing/2014/main" id="{AFF1A4FA-8570-43BF-A98B-F47F15662D93}"/>
              </a:ext>
            </a:extLst>
          </p:cNvPr>
          <p:cNvPicPr>
            <a:picLocks noChangeAspect="1"/>
          </p:cNvPicPr>
          <p:nvPr/>
        </p:nvPicPr>
        <p:blipFill>
          <a:blip r:embed="rId3"/>
          <a:stretch>
            <a:fillRect/>
          </a:stretch>
        </p:blipFill>
        <p:spPr>
          <a:xfrm>
            <a:off x="4274315" y="694206"/>
            <a:ext cx="7012810" cy="5680375"/>
          </a:xfrm>
          <a:prstGeom prst="rect">
            <a:avLst/>
          </a:prstGeom>
          <a:ln w="9525">
            <a:noFill/>
          </a:ln>
        </p:spPr>
      </p:pic>
    </p:spTree>
    <p:extLst>
      <p:ext uri="{BB962C8B-B14F-4D97-AF65-F5344CB8AC3E}">
        <p14:creationId xmlns:p14="http://schemas.microsoft.com/office/powerpoint/2010/main" val="938442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F132379-5557-4292-A120-44E1B60F4370}"/>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rPr>
              <a:t>Quoted Volume</a:t>
            </a:r>
          </a:p>
        </p:txBody>
      </p:sp>
      <p:pic>
        <p:nvPicPr>
          <p:cNvPr id="4" name="Picture 3">
            <a:extLst>
              <a:ext uri="{FF2B5EF4-FFF2-40B4-BE49-F238E27FC236}">
                <a16:creationId xmlns:a16="http://schemas.microsoft.com/office/drawing/2014/main" id="{1CAEF7C9-ACAD-4E83-8147-73BFDE5D62FA}"/>
              </a:ext>
            </a:extLst>
          </p:cNvPr>
          <p:cNvPicPr>
            <a:picLocks noChangeAspect="1"/>
          </p:cNvPicPr>
          <p:nvPr/>
        </p:nvPicPr>
        <p:blipFill>
          <a:blip r:embed="rId3"/>
          <a:stretch>
            <a:fillRect/>
          </a:stretch>
        </p:blipFill>
        <p:spPr>
          <a:xfrm>
            <a:off x="422276" y="2637268"/>
            <a:ext cx="5445546" cy="4136979"/>
          </a:xfrm>
          <a:prstGeom prst="rect">
            <a:avLst/>
          </a:prstGeom>
        </p:spPr>
      </p:pic>
      <p:pic>
        <p:nvPicPr>
          <p:cNvPr id="5" name="Picture 4">
            <a:extLst>
              <a:ext uri="{FF2B5EF4-FFF2-40B4-BE49-F238E27FC236}">
                <a16:creationId xmlns:a16="http://schemas.microsoft.com/office/drawing/2014/main" id="{20EC45D5-75BC-4257-BA0D-FA55C99AA4C3}"/>
              </a:ext>
            </a:extLst>
          </p:cNvPr>
          <p:cNvPicPr>
            <a:picLocks noChangeAspect="1"/>
          </p:cNvPicPr>
          <p:nvPr/>
        </p:nvPicPr>
        <p:blipFill>
          <a:blip r:embed="rId4"/>
          <a:stretch>
            <a:fillRect/>
          </a:stretch>
        </p:blipFill>
        <p:spPr>
          <a:xfrm>
            <a:off x="6095848" y="2753936"/>
            <a:ext cx="5335043" cy="4020311"/>
          </a:xfrm>
          <a:prstGeom prst="rect">
            <a:avLst/>
          </a:prstGeom>
        </p:spPr>
      </p:pic>
    </p:spTree>
    <p:extLst>
      <p:ext uri="{BB962C8B-B14F-4D97-AF65-F5344CB8AC3E}">
        <p14:creationId xmlns:p14="http://schemas.microsoft.com/office/powerpoint/2010/main" val="3633727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itle 4">
            <a:extLst>
              <a:ext uri="{FF2B5EF4-FFF2-40B4-BE49-F238E27FC236}">
                <a16:creationId xmlns:a16="http://schemas.microsoft.com/office/drawing/2014/main" id="{EF73A019-EC3A-45DF-8DAF-0CF95707E7A5}"/>
              </a:ext>
            </a:extLst>
          </p:cNvPr>
          <p:cNvSpPr>
            <a:spLocks noGrp="1"/>
          </p:cNvSpPr>
          <p:nvPr>
            <p:ph type="title"/>
          </p:nvPr>
        </p:nvSpPr>
        <p:spPr>
          <a:xfrm>
            <a:off x="806220" y="612775"/>
            <a:ext cx="10515600" cy="1325563"/>
          </a:xfrm>
        </p:spPr>
        <p:txBody>
          <a:bodyPr>
            <a:normAutofit/>
          </a:bodyPr>
          <a:lstStyle/>
          <a:p>
            <a:pPr algn="ctr"/>
            <a:r>
              <a:rPr lang="en-US" sz="4000" b="1" dirty="0"/>
              <a:t>C</a:t>
            </a:r>
            <a:r>
              <a:rPr lang="en-US" altLang="zh-CN" sz="4000" b="1" dirty="0"/>
              <a:t>onnection – Fleeting Liquidity &amp; Mini Flash Crash </a:t>
            </a:r>
            <a:endParaRPr lang="en-US" sz="4000" b="1" dirty="0"/>
          </a:p>
        </p:txBody>
      </p:sp>
      <p:pic>
        <p:nvPicPr>
          <p:cNvPr id="6" name="Picture 5">
            <a:extLst>
              <a:ext uri="{FF2B5EF4-FFF2-40B4-BE49-F238E27FC236}">
                <a16:creationId xmlns:a16="http://schemas.microsoft.com/office/drawing/2014/main" id="{41F9F618-E624-4613-A75A-478802AB7DD1}"/>
              </a:ext>
            </a:extLst>
          </p:cNvPr>
          <p:cNvPicPr>
            <a:picLocks noChangeAspect="1"/>
          </p:cNvPicPr>
          <p:nvPr/>
        </p:nvPicPr>
        <p:blipFill>
          <a:blip r:embed="rId3"/>
          <a:stretch>
            <a:fillRect/>
          </a:stretch>
        </p:blipFill>
        <p:spPr>
          <a:xfrm>
            <a:off x="3107010" y="2055813"/>
            <a:ext cx="5977980" cy="3078162"/>
          </a:xfrm>
          <a:prstGeom prst="rect">
            <a:avLst/>
          </a:prstGeom>
          <a:ln>
            <a:noFill/>
          </a:ln>
          <a:effectLst>
            <a:softEdge rad="112500"/>
          </a:effectLst>
        </p:spPr>
      </p:pic>
    </p:spTree>
    <p:extLst>
      <p:ext uri="{BB962C8B-B14F-4D97-AF65-F5344CB8AC3E}">
        <p14:creationId xmlns:p14="http://schemas.microsoft.com/office/powerpoint/2010/main" val="1696325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BCF9F3D-C3E7-4ABE-9B35-C23B1351955E}"/>
              </a:ext>
            </a:extLst>
          </p:cNvPr>
          <p:cNvSpPr>
            <a:spLocks noGrp="1"/>
          </p:cNvSpPr>
          <p:nvPr>
            <p:ph type="title"/>
          </p:nvPr>
        </p:nvSpPr>
        <p:spPr>
          <a:xfrm>
            <a:off x="411479" y="1586916"/>
            <a:ext cx="3669161" cy="2760098"/>
          </a:xfrm>
        </p:spPr>
        <p:txBody>
          <a:bodyPr>
            <a:normAutofit/>
          </a:bodyPr>
          <a:lstStyle/>
          <a:p>
            <a:pPr algn="ctr"/>
            <a:r>
              <a:rPr lang="en-US" sz="4000">
                <a:solidFill>
                  <a:srgbClr val="FFFFFF"/>
                </a:solidFill>
              </a:rPr>
              <a:t>Logit Regression Statistics</a:t>
            </a:r>
            <a:endParaRPr lang="en-US" sz="4000" dirty="0">
              <a:solidFill>
                <a:srgbClr val="FFFFFF"/>
              </a:solidFill>
            </a:endParaRPr>
          </a:p>
        </p:txBody>
      </p:sp>
      <p:sp>
        <p:nvSpPr>
          <p:cNvPr id="3" name="Content Placeholder 2">
            <a:extLst>
              <a:ext uri="{FF2B5EF4-FFF2-40B4-BE49-F238E27FC236}">
                <a16:creationId xmlns:a16="http://schemas.microsoft.com/office/drawing/2014/main" id="{0A0805EA-FD8A-440B-899D-9217C9D6055B}"/>
              </a:ext>
            </a:extLst>
          </p:cNvPr>
          <p:cNvSpPr>
            <a:spLocks noGrp="1"/>
          </p:cNvSpPr>
          <p:nvPr>
            <p:ph idx="1"/>
          </p:nvPr>
        </p:nvSpPr>
        <p:spPr>
          <a:xfrm>
            <a:off x="6090574" y="801866"/>
            <a:ext cx="5306084" cy="5230634"/>
          </a:xfrm>
        </p:spPr>
        <p:txBody>
          <a:bodyPr anchor="ctr">
            <a:normAutofit/>
          </a:bodyPr>
          <a:lstStyle/>
          <a:p>
            <a:endParaRPr lang="en-US" sz="2400">
              <a:solidFill>
                <a:srgbClr val="000000"/>
              </a:solidFill>
            </a:endParaRPr>
          </a:p>
        </p:txBody>
      </p:sp>
      <p:pic>
        <p:nvPicPr>
          <p:cNvPr id="6" name="Picture 5">
            <a:extLst>
              <a:ext uri="{FF2B5EF4-FFF2-40B4-BE49-F238E27FC236}">
                <a16:creationId xmlns:a16="http://schemas.microsoft.com/office/drawing/2014/main" id="{7CAD2F38-49D3-4477-92B3-433DFCF3B594}"/>
              </a:ext>
            </a:extLst>
          </p:cNvPr>
          <p:cNvPicPr>
            <a:picLocks noChangeAspect="1"/>
          </p:cNvPicPr>
          <p:nvPr/>
        </p:nvPicPr>
        <p:blipFill>
          <a:blip r:embed="rId3"/>
          <a:stretch>
            <a:fillRect/>
          </a:stretch>
        </p:blipFill>
        <p:spPr>
          <a:xfrm>
            <a:off x="4080640" y="509587"/>
            <a:ext cx="7600950" cy="6067425"/>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872090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495F8E3-5243-4F02-AC53-F05721B353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45280F9F-2129-4B35-86B4-8A4267DFA30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1" name="Freeform 5">
              <a:extLst>
                <a:ext uri="{FF2B5EF4-FFF2-40B4-BE49-F238E27FC236}">
                  <a16:creationId xmlns:a16="http://schemas.microsoft.com/office/drawing/2014/main" id="{079E950F-26FD-49A5-8CFB-664703BE51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A957C5C2-2E01-464B-97B4-1981AF0523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53B7BE02-9D75-4EBB-879B-D7B75937FC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0D9536D6-02B7-4110-BF2B-17B08DDFE7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ADA6B83F-32F5-4D8C-AA2F-53A4FA1252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AE2FF24D-C357-4073-8093-410279D42F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A7D5D9E-853D-4831-B45D-ED773133B8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5D185781-4FC4-4AF1-B231-942FDE9634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CC270413-B0D3-4A07-BD1B-E9254A9892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2C47358D-4669-406F-AC20-6D169951BE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328C9057-3C8A-45CB-A084-4AD4535CDC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D204A0F9-30D5-4D9E-9019-95DEDCFFE8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F9CC2C27-C82D-467C-836F-F166E7059B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F680CD9A-5DEE-446A-A951-936A1B2D12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90F745C0-6118-47A3-85AB-A412FE581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3CEC5B1E-7348-4ACE-B1DD-E53926EB76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F96B7951-47C0-4555-9A22-86491610F4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ACD5C04A-A4EA-432A-A9B5-F84F41D745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B33C957B-D207-438D-9823-4FF59328F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1" name="Group 30">
            <a:extLst>
              <a:ext uri="{FF2B5EF4-FFF2-40B4-BE49-F238E27FC236}">
                <a16:creationId xmlns:a16="http://schemas.microsoft.com/office/drawing/2014/main" id="{EF79D782-A9ED-4AEE-B67D-DDD6F1CB526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2" name="Rectangle 31">
              <a:extLst>
                <a:ext uri="{FF2B5EF4-FFF2-40B4-BE49-F238E27FC236}">
                  <a16:creationId xmlns:a16="http://schemas.microsoft.com/office/drawing/2014/main" id="{E6C9F140-6D17-42C4-96E2-F124090D4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Isosceles Triangle 32">
              <a:extLst>
                <a:ext uri="{FF2B5EF4-FFF2-40B4-BE49-F238E27FC236}">
                  <a16:creationId xmlns:a16="http://schemas.microsoft.com/office/drawing/2014/main" id="{EE0A3AEC-72D0-4759-A596-564927A0CF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33">
              <a:extLst>
                <a:ext uri="{FF2B5EF4-FFF2-40B4-BE49-F238E27FC236}">
                  <a16:creationId xmlns:a16="http://schemas.microsoft.com/office/drawing/2014/main" id="{1A027B02-EC1B-499B-B4F5-7221EC8D84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4" name="TextBox 3">
            <a:extLst>
              <a:ext uri="{FF2B5EF4-FFF2-40B4-BE49-F238E27FC236}">
                <a16:creationId xmlns:a16="http://schemas.microsoft.com/office/drawing/2014/main" id="{03576114-F0BF-4327-BC99-39A54B34B343}"/>
              </a:ext>
            </a:extLst>
          </p:cNvPr>
          <p:cNvSpPr txBox="1"/>
          <p:nvPr/>
        </p:nvSpPr>
        <p:spPr>
          <a:xfrm>
            <a:off x="1767331" y="2008838"/>
            <a:ext cx="9140535" cy="3139321"/>
          </a:xfrm>
          <a:prstGeom prst="rect">
            <a:avLst/>
          </a:prstGeom>
          <a:noFill/>
        </p:spPr>
        <p:txBody>
          <a:bodyPr wrap="square" rtlCol="0">
            <a:spAutoFit/>
          </a:bodyPr>
          <a:lstStyle/>
          <a:p>
            <a:r>
              <a:rPr lang="en-US" sz="2200" dirty="0">
                <a:solidFill>
                  <a:schemeClr val="bg1"/>
                </a:solidFill>
              </a:rPr>
              <a:t>In this article we analyze Mini Flash Crashes in US equity markets. </a:t>
            </a:r>
          </a:p>
          <a:p>
            <a:r>
              <a:rPr lang="en-US" sz="2200" dirty="0">
                <a:solidFill>
                  <a:schemeClr val="bg1"/>
                </a:solidFill>
              </a:rPr>
              <a:t>We find that Mini Flash Crashes are the result of regulatory framework and market fragmentation; in particular due to aggressive use of Intermarket Sweep Orders. </a:t>
            </a:r>
          </a:p>
          <a:p>
            <a:r>
              <a:rPr lang="en-US" sz="2200" dirty="0">
                <a:solidFill>
                  <a:schemeClr val="bg1"/>
                </a:solidFill>
              </a:rPr>
              <a:t>We find that Mini Flash Crashes have an adverse impact on market liquidity resulting in wider spread, increased number of locked and crossed NBBO quotes and decrease in quoted volume. Finally, we document the phenomenon of Fleeting Liquidity associated with ultra-fast crashes Mini </a:t>
            </a:r>
          </a:p>
          <a:p>
            <a:r>
              <a:rPr lang="en-US" sz="2200" dirty="0">
                <a:solidFill>
                  <a:schemeClr val="bg1"/>
                </a:solidFill>
              </a:rPr>
              <a:t>Flash Crashes of small volume, and a small number of trades.</a:t>
            </a:r>
          </a:p>
        </p:txBody>
      </p:sp>
      <p:sp>
        <p:nvSpPr>
          <p:cNvPr id="5" name="TextBox 4">
            <a:extLst>
              <a:ext uri="{FF2B5EF4-FFF2-40B4-BE49-F238E27FC236}">
                <a16:creationId xmlns:a16="http://schemas.microsoft.com/office/drawing/2014/main" id="{B8C8EB36-8059-40C6-985A-5A29A30233D4}"/>
              </a:ext>
            </a:extLst>
          </p:cNvPr>
          <p:cNvSpPr txBox="1"/>
          <p:nvPr/>
        </p:nvSpPr>
        <p:spPr>
          <a:xfrm>
            <a:off x="3343385" y="1185111"/>
            <a:ext cx="5439301" cy="707886"/>
          </a:xfrm>
          <a:prstGeom prst="rect">
            <a:avLst/>
          </a:prstGeom>
          <a:noFill/>
        </p:spPr>
        <p:txBody>
          <a:bodyPr wrap="square" rtlCol="0">
            <a:spAutoFit/>
          </a:bodyPr>
          <a:lstStyle/>
          <a:p>
            <a:pPr algn="ctr"/>
            <a:r>
              <a:rPr lang="en-US" sz="4000" dirty="0">
                <a:solidFill>
                  <a:schemeClr val="bg1"/>
                </a:solidFill>
              </a:rPr>
              <a:t>Conclusion</a:t>
            </a:r>
          </a:p>
        </p:txBody>
      </p:sp>
    </p:spTree>
    <p:extLst>
      <p:ext uri="{BB962C8B-B14F-4D97-AF65-F5344CB8AC3E}">
        <p14:creationId xmlns:p14="http://schemas.microsoft.com/office/powerpoint/2010/main" val="1245375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36F082A-7406-42FB-A7DC-8A81C27BF502}"/>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effectLst>
                  <a:outerShdw blurRad="38100" dist="38100" dir="2700000" algn="tl">
                    <a:srgbClr val="000000">
                      <a:alpha val="43137"/>
                    </a:srgbClr>
                  </a:outerShdw>
                </a:effectLst>
              </a:rPr>
              <a:t>Table of Contents</a:t>
            </a:r>
          </a:p>
        </p:txBody>
      </p:sp>
      <p:sp>
        <p:nvSpPr>
          <p:cNvPr id="3" name="Content Placeholder 2">
            <a:extLst>
              <a:ext uri="{FF2B5EF4-FFF2-40B4-BE49-F238E27FC236}">
                <a16:creationId xmlns:a16="http://schemas.microsoft.com/office/drawing/2014/main" id="{97390D0A-1707-4F36-BE65-376013F791BE}"/>
              </a:ext>
            </a:extLst>
          </p:cNvPr>
          <p:cNvSpPr>
            <a:spLocks noGrp="1"/>
          </p:cNvSpPr>
          <p:nvPr>
            <p:ph idx="1"/>
          </p:nvPr>
        </p:nvSpPr>
        <p:spPr>
          <a:xfrm>
            <a:off x="1552088" y="2785473"/>
            <a:ext cx="9833548" cy="3549210"/>
          </a:xfrm>
        </p:spPr>
        <p:txBody>
          <a:bodyPr>
            <a:normAutofit/>
          </a:bodyPr>
          <a:lstStyle/>
          <a:p>
            <a:r>
              <a:rPr lang="en-US" sz="2400" dirty="0">
                <a:solidFill>
                  <a:srgbClr val="000000"/>
                </a:solidFill>
              </a:rPr>
              <a:t>A</a:t>
            </a:r>
            <a:r>
              <a:rPr lang="en-US" altLang="zh-CN" sz="2400" dirty="0">
                <a:solidFill>
                  <a:srgbClr val="000000"/>
                </a:solidFill>
              </a:rPr>
              <a:t>bstract</a:t>
            </a:r>
            <a:endParaRPr lang="en-US" sz="2400" dirty="0">
              <a:solidFill>
                <a:srgbClr val="000000"/>
              </a:solidFill>
            </a:endParaRPr>
          </a:p>
          <a:p>
            <a:r>
              <a:rPr lang="en-US" sz="2400" dirty="0">
                <a:solidFill>
                  <a:srgbClr val="000000"/>
                </a:solidFill>
              </a:rPr>
              <a:t>I</a:t>
            </a:r>
            <a:r>
              <a:rPr lang="en-US" altLang="zh-CN" sz="2400" dirty="0">
                <a:solidFill>
                  <a:srgbClr val="000000"/>
                </a:solidFill>
              </a:rPr>
              <a:t>ntroduction &amp; Mini Flash Crash Definition</a:t>
            </a:r>
          </a:p>
          <a:p>
            <a:r>
              <a:rPr lang="en-US" sz="2400" dirty="0">
                <a:solidFill>
                  <a:srgbClr val="000000"/>
                </a:solidFill>
              </a:rPr>
              <a:t>Research &amp; Authentication</a:t>
            </a:r>
          </a:p>
          <a:p>
            <a:pPr lvl="1"/>
            <a:r>
              <a:rPr lang="en-US" dirty="0">
                <a:solidFill>
                  <a:srgbClr val="000000"/>
                </a:solidFill>
              </a:rPr>
              <a:t>Dataset</a:t>
            </a:r>
          </a:p>
          <a:p>
            <a:pPr lvl="1"/>
            <a:r>
              <a:rPr lang="en-US" dirty="0">
                <a:solidFill>
                  <a:srgbClr val="000000"/>
                </a:solidFill>
              </a:rPr>
              <a:t>Statistics on Mini Flash Crash &amp; Definition of ISOs</a:t>
            </a:r>
          </a:p>
          <a:p>
            <a:pPr lvl="1"/>
            <a:r>
              <a:rPr lang="en-US" dirty="0">
                <a:solidFill>
                  <a:srgbClr val="000000"/>
                </a:solidFill>
              </a:rPr>
              <a:t>Mini Flash Crash impact on market</a:t>
            </a:r>
          </a:p>
          <a:p>
            <a:pPr lvl="1"/>
            <a:r>
              <a:rPr lang="en-US" dirty="0">
                <a:solidFill>
                  <a:srgbClr val="000000"/>
                </a:solidFill>
              </a:rPr>
              <a:t>Association with fleeting liquidity</a:t>
            </a:r>
          </a:p>
          <a:p>
            <a:r>
              <a:rPr lang="en-US" sz="2400" dirty="0">
                <a:solidFill>
                  <a:srgbClr val="000000"/>
                </a:solidFill>
              </a:rPr>
              <a:t>Conclusion</a:t>
            </a:r>
            <a:endParaRPr lang="en-US" sz="2100" dirty="0">
              <a:solidFill>
                <a:srgbClr val="000000"/>
              </a:solidFill>
            </a:endParaRPr>
          </a:p>
          <a:p>
            <a:endParaRPr lang="en-US" sz="2100" dirty="0">
              <a:solidFill>
                <a:srgbClr val="000000"/>
              </a:solidFill>
            </a:endParaRPr>
          </a:p>
        </p:txBody>
      </p:sp>
    </p:spTree>
    <p:extLst>
      <p:ext uri="{BB962C8B-B14F-4D97-AF65-F5344CB8AC3E}">
        <p14:creationId xmlns:p14="http://schemas.microsoft.com/office/powerpoint/2010/main" val="274996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3FFFA32-D9F4-4AF9-A025-CD128AC85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808676"/>
            <a:ext cx="12192000" cy="3049325"/>
            <a:chOff x="0" y="3808676"/>
            <a:chExt cx="12192000" cy="3049325"/>
          </a:xfrm>
        </p:grpSpPr>
        <p:pic>
          <p:nvPicPr>
            <p:cNvPr id="11" name="Picture 10">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12" name="Oval 11">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B302B69E-B81C-4CC5-83CD-026B70AB5CCD}"/>
              </a:ext>
            </a:extLst>
          </p:cNvPr>
          <p:cNvSpPr>
            <a:spLocks noGrp="1"/>
          </p:cNvSpPr>
          <p:nvPr>
            <p:ph type="title"/>
          </p:nvPr>
        </p:nvSpPr>
        <p:spPr>
          <a:xfrm>
            <a:off x="744220" y="128266"/>
            <a:ext cx="9833548" cy="1066802"/>
          </a:xfrm>
        </p:spPr>
        <p:txBody>
          <a:bodyPr>
            <a:normAutofit/>
          </a:bodyPr>
          <a:lstStyle/>
          <a:p>
            <a:pPr algn="ctr"/>
            <a:r>
              <a:rPr lang="en-US" sz="4000" dirty="0"/>
              <a:t>Abstract</a:t>
            </a:r>
          </a:p>
        </p:txBody>
      </p:sp>
      <p:sp>
        <p:nvSpPr>
          <p:cNvPr id="3" name="Content Placeholder 2">
            <a:extLst>
              <a:ext uri="{FF2B5EF4-FFF2-40B4-BE49-F238E27FC236}">
                <a16:creationId xmlns:a16="http://schemas.microsoft.com/office/drawing/2014/main" id="{9D78583C-453B-47C5-A5AB-9D45ADD19F28}"/>
              </a:ext>
            </a:extLst>
          </p:cNvPr>
          <p:cNvSpPr>
            <a:spLocks noGrp="1"/>
          </p:cNvSpPr>
          <p:nvPr>
            <p:ph idx="1"/>
          </p:nvPr>
        </p:nvSpPr>
        <p:spPr>
          <a:xfrm>
            <a:off x="957283" y="1221613"/>
            <a:ext cx="10699096" cy="2945574"/>
          </a:xfrm>
        </p:spPr>
        <p:txBody>
          <a:bodyPr anchor="ctr">
            <a:noAutofit/>
          </a:bodyPr>
          <a:lstStyle/>
          <a:p>
            <a:pPr marL="0" indent="0">
              <a:buNone/>
            </a:pPr>
            <a:r>
              <a:rPr lang="en-US" sz="2400" dirty="0"/>
              <a:t>We analyze all Mini Flash Crashes (or Flash Equity Failures) in the US equity</a:t>
            </a:r>
          </a:p>
          <a:p>
            <a:pPr marL="0" indent="0">
              <a:buNone/>
            </a:pPr>
            <a:r>
              <a:rPr lang="en-US" sz="2400" dirty="0"/>
              <a:t>markets in the four most volatile months during 2006-2011. In contrast to previous</a:t>
            </a:r>
          </a:p>
          <a:p>
            <a:pPr marL="0" indent="0">
              <a:buNone/>
            </a:pPr>
            <a:r>
              <a:rPr lang="en-US" sz="2400" dirty="0"/>
              <a:t>studies, we find that Mini Flash Crashes are the result of regulation framework and</a:t>
            </a:r>
          </a:p>
          <a:p>
            <a:pPr marL="0" indent="0">
              <a:buNone/>
            </a:pPr>
            <a:r>
              <a:rPr lang="en-US" sz="2400" dirty="0"/>
              <a:t>market fragmentation, in particular due to the aggressive use of Intermarket Sweep</a:t>
            </a:r>
          </a:p>
          <a:p>
            <a:pPr marL="0" indent="0">
              <a:buNone/>
            </a:pPr>
            <a:r>
              <a:rPr lang="en-US" sz="2400" dirty="0"/>
              <a:t>Orders and Regulation NMS protecting only Top of the Book. We find strong</a:t>
            </a:r>
          </a:p>
          <a:p>
            <a:pPr marL="0" indent="0">
              <a:buNone/>
            </a:pPr>
            <a:r>
              <a:rPr lang="en-US" sz="2400" dirty="0"/>
              <a:t>evidence that Mini Flash Crashes have an adverse impact on market liquidity and are</a:t>
            </a:r>
          </a:p>
          <a:p>
            <a:pPr marL="0" indent="0">
              <a:buNone/>
            </a:pPr>
            <a:r>
              <a:rPr lang="en-US" sz="2400" dirty="0"/>
              <a:t>associated with Fleeting Liquidity.</a:t>
            </a:r>
            <a:endParaRPr lang="en-US" sz="2400" dirty="0">
              <a:solidFill>
                <a:srgbClr val="FFFFFF"/>
              </a:solidFill>
            </a:endParaRPr>
          </a:p>
        </p:txBody>
      </p:sp>
      <p:sp>
        <p:nvSpPr>
          <p:cNvPr id="4" name="TextBox 3">
            <a:extLst>
              <a:ext uri="{FF2B5EF4-FFF2-40B4-BE49-F238E27FC236}">
                <a16:creationId xmlns:a16="http://schemas.microsoft.com/office/drawing/2014/main" id="{D9E74775-A1C7-4329-82D1-B8F3E091E0A3}"/>
              </a:ext>
            </a:extLst>
          </p:cNvPr>
          <p:cNvSpPr txBox="1"/>
          <p:nvPr/>
        </p:nvSpPr>
        <p:spPr>
          <a:xfrm>
            <a:off x="957283" y="5333338"/>
            <a:ext cx="10805629" cy="461665"/>
          </a:xfrm>
          <a:prstGeom prst="rect">
            <a:avLst/>
          </a:prstGeom>
          <a:noFill/>
        </p:spPr>
        <p:txBody>
          <a:bodyPr wrap="square" rtlCol="0">
            <a:spAutoFit/>
          </a:bodyPr>
          <a:lstStyle/>
          <a:p>
            <a:r>
              <a:rPr lang="en-US" sz="2400" dirty="0">
                <a:solidFill>
                  <a:schemeClr val="bg1"/>
                </a:solidFill>
              </a:rPr>
              <a:t>Key words </a:t>
            </a:r>
            <a:r>
              <a:rPr lang="zh-CN" altLang="en-US" sz="2400" dirty="0">
                <a:solidFill>
                  <a:schemeClr val="bg1"/>
                </a:solidFill>
              </a:rPr>
              <a:t>：</a:t>
            </a:r>
            <a:r>
              <a:rPr lang="en-US" altLang="zh-CN" sz="2400" dirty="0">
                <a:solidFill>
                  <a:schemeClr val="bg1"/>
                </a:solidFill>
              </a:rPr>
              <a:t>Mini Flash Crash / Intermarket Sweep Orders (ISOs) / market liquidity </a:t>
            </a:r>
            <a:endParaRPr lang="en-US" sz="2400" dirty="0">
              <a:solidFill>
                <a:schemeClr val="bg1"/>
              </a:solidFill>
            </a:endParaRPr>
          </a:p>
        </p:txBody>
      </p:sp>
    </p:spTree>
    <p:extLst>
      <p:ext uri="{BB962C8B-B14F-4D97-AF65-F5344CB8AC3E}">
        <p14:creationId xmlns:p14="http://schemas.microsoft.com/office/powerpoint/2010/main" val="3085464643"/>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5168E7B-6D42-4B3A-B7A1-17D4C49EC9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98A030C2-9F23-4593-9F99-7B73C232A4C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6BD39F5-CB5A-46B4-857F-D21C4A870BDE}"/>
              </a:ext>
            </a:extLst>
          </p:cNvPr>
          <p:cNvSpPr>
            <a:spLocks noGrp="1"/>
          </p:cNvSpPr>
          <p:nvPr>
            <p:ph type="title"/>
          </p:nvPr>
        </p:nvSpPr>
        <p:spPr>
          <a:xfrm>
            <a:off x="3545582" y="606930"/>
            <a:ext cx="4579243" cy="839938"/>
          </a:xfrm>
        </p:spPr>
        <p:txBody>
          <a:bodyPr vert="horz" lIns="91440" tIns="45720" rIns="91440" bIns="45720" rtlCol="0" anchor="b">
            <a:normAutofit/>
          </a:bodyPr>
          <a:lstStyle/>
          <a:p>
            <a:pPr algn="ctr"/>
            <a:r>
              <a:rPr lang="en-US" sz="4000" kern="1200" dirty="0">
                <a:solidFill>
                  <a:srgbClr val="FFFFFF"/>
                </a:solidFill>
                <a:latin typeface="+mj-lt"/>
                <a:ea typeface="+mj-ea"/>
                <a:cs typeface="+mj-cs"/>
              </a:rPr>
              <a:t>I</a:t>
            </a:r>
            <a:r>
              <a:rPr lang="en-US" altLang="zh-CN" sz="4000" kern="1200" dirty="0">
                <a:solidFill>
                  <a:srgbClr val="FFFFFF"/>
                </a:solidFill>
                <a:latin typeface="+mj-lt"/>
                <a:ea typeface="+mj-ea"/>
                <a:cs typeface="+mj-cs"/>
              </a:rPr>
              <a:t>ntroduction</a:t>
            </a:r>
            <a:endParaRPr lang="en-US" sz="4000" kern="1200" dirty="0">
              <a:solidFill>
                <a:srgbClr val="FFFFFF"/>
              </a:solidFill>
              <a:latin typeface="+mj-lt"/>
              <a:ea typeface="+mj-ea"/>
              <a:cs typeface="+mj-cs"/>
            </a:endParaRPr>
          </a:p>
        </p:txBody>
      </p:sp>
      <p:sp>
        <p:nvSpPr>
          <p:cNvPr id="5" name="TextBox 4">
            <a:extLst>
              <a:ext uri="{FF2B5EF4-FFF2-40B4-BE49-F238E27FC236}">
                <a16:creationId xmlns:a16="http://schemas.microsoft.com/office/drawing/2014/main" id="{F7584109-5DE3-4CAA-BE3B-72EAE2B517E8}"/>
              </a:ext>
            </a:extLst>
          </p:cNvPr>
          <p:cNvSpPr txBox="1"/>
          <p:nvPr/>
        </p:nvSpPr>
        <p:spPr>
          <a:xfrm>
            <a:off x="2924175" y="2053798"/>
            <a:ext cx="6553200" cy="4093428"/>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chemeClr val="bg1"/>
                </a:solidFill>
              </a:rPr>
              <a:t>May 6th 2010 Flash Crash</a:t>
            </a:r>
          </a:p>
          <a:p>
            <a:pPr marL="342900" indent="-342900">
              <a:buFont typeface="Arial" panose="020B0604020202020204" pitchFamily="34" charset="0"/>
              <a:buChar char="•"/>
            </a:pPr>
            <a:r>
              <a:rPr lang="en-US" sz="2000" dirty="0">
                <a:solidFill>
                  <a:schemeClr val="bg1"/>
                </a:solidFill>
              </a:rPr>
              <a:t>HFT Generated a “hot-potato” volume accelerating mutual fund's sell side pressure and contributing to the sharp price declines</a:t>
            </a:r>
          </a:p>
          <a:p>
            <a:pPr marL="342900" indent="-342900">
              <a:buFont typeface="Arial" panose="020B0604020202020204" pitchFamily="34" charset="0"/>
              <a:buChar char="•"/>
            </a:pPr>
            <a:r>
              <a:rPr lang="en-US" sz="2000" dirty="0">
                <a:solidFill>
                  <a:schemeClr val="bg1"/>
                </a:solidFill>
              </a:rPr>
              <a:t>............</a:t>
            </a:r>
          </a:p>
          <a:p>
            <a:pPr marL="342900" indent="-342900">
              <a:buFont typeface="Arial" panose="020B0604020202020204" pitchFamily="34" charset="0"/>
              <a:buChar char="•"/>
            </a:pPr>
            <a:r>
              <a:rPr lang="en-US" sz="2000" dirty="0">
                <a:solidFill>
                  <a:schemeClr val="bg1"/>
                </a:solidFill>
              </a:rPr>
              <a:t>Trading aggressiveness was significantly higher for that entire day, proxied by the use of ISOs.</a:t>
            </a:r>
          </a:p>
          <a:p>
            <a:pPr marL="342900" indent="-342900">
              <a:buFont typeface="Arial" panose="020B0604020202020204" pitchFamily="34" charset="0"/>
              <a:buChar char="•"/>
            </a:pPr>
            <a:r>
              <a:rPr lang="en-US" sz="2000" dirty="0">
                <a:solidFill>
                  <a:schemeClr val="bg1"/>
                </a:solidFill>
              </a:rPr>
              <a:t>HFTs can process information on stock values faster than slow traders, adverse selection could lead to systemic risk events, such as the May 6th 2010 Flash Crash</a:t>
            </a:r>
          </a:p>
          <a:p>
            <a:pPr marL="342900" indent="-342900">
              <a:buFont typeface="Arial" panose="020B0604020202020204" pitchFamily="34" charset="0"/>
              <a:buChar char="•"/>
            </a:pPr>
            <a:endParaRPr lang="en-US" dirty="0"/>
          </a:p>
          <a:p>
            <a:endParaRPr lang="en-US" dirty="0"/>
          </a:p>
          <a:p>
            <a:pPr marL="342900" indent="-342900">
              <a:buFont typeface="Arial" panose="020B0604020202020204" pitchFamily="34" charset="0"/>
              <a:buChar char="•"/>
            </a:pPr>
            <a:endParaRPr lang="en-US" sz="2400" dirty="0">
              <a:solidFill>
                <a:schemeClr val="bg1"/>
              </a:solidFill>
            </a:endParaRPr>
          </a:p>
        </p:txBody>
      </p:sp>
    </p:spTree>
    <p:extLst>
      <p:ext uri="{BB962C8B-B14F-4D97-AF65-F5344CB8AC3E}">
        <p14:creationId xmlns:p14="http://schemas.microsoft.com/office/powerpoint/2010/main" val="1726402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C3E1C3D-633C-4756-B09B-9AD080714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6668" y="640080"/>
            <a:ext cx="10915252" cy="5263134"/>
          </a:xfrm>
          <a:prstGeom prst="rect">
            <a:avLst/>
          </a:prstGeom>
          <a:noFill/>
          <a:ln w="31750" cap="sq">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1295DAF8-54BC-4834-A4B1-7DD2F7AFE5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1520" y="802767"/>
            <a:ext cx="10585166" cy="493776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4E6ABD65-D0E4-417E-BDCA-520336264F05}"/>
              </a:ext>
            </a:extLst>
          </p:cNvPr>
          <p:cNvSpPr txBox="1"/>
          <p:nvPr/>
        </p:nvSpPr>
        <p:spPr>
          <a:xfrm>
            <a:off x="3009900" y="763530"/>
            <a:ext cx="6972300" cy="707886"/>
          </a:xfrm>
          <a:prstGeom prst="rect">
            <a:avLst/>
          </a:prstGeom>
          <a:noFill/>
        </p:spPr>
        <p:txBody>
          <a:bodyPr wrap="square" rtlCol="0">
            <a:spAutoFit/>
          </a:bodyPr>
          <a:lstStyle/>
          <a:p>
            <a:r>
              <a:rPr lang="en-US" altLang="zh-CN" sz="4000" dirty="0">
                <a:solidFill>
                  <a:schemeClr val="bg1"/>
                </a:solidFill>
              </a:rPr>
              <a:t>Mini Flash Crash Definition</a:t>
            </a:r>
            <a:endParaRPr lang="en-US" sz="4000" dirty="0">
              <a:solidFill>
                <a:schemeClr val="bg1"/>
              </a:solidFill>
            </a:endParaRPr>
          </a:p>
        </p:txBody>
      </p:sp>
      <p:sp>
        <p:nvSpPr>
          <p:cNvPr id="5" name="TextBox 4">
            <a:extLst>
              <a:ext uri="{FF2B5EF4-FFF2-40B4-BE49-F238E27FC236}">
                <a16:creationId xmlns:a16="http://schemas.microsoft.com/office/drawing/2014/main" id="{7B8380D6-3C74-4AEE-AEA0-B9AF685DC501}"/>
              </a:ext>
            </a:extLst>
          </p:cNvPr>
          <p:cNvSpPr txBox="1"/>
          <p:nvPr/>
        </p:nvSpPr>
        <p:spPr>
          <a:xfrm>
            <a:off x="3009900" y="1694808"/>
            <a:ext cx="2314575" cy="461665"/>
          </a:xfrm>
          <a:prstGeom prst="rect">
            <a:avLst/>
          </a:prstGeom>
          <a:noFill/>
        </p:spPr>
        <p:txBody>
          <a:bodyPr wrap="square" rtlCol="0">
            <a:spAutoFit/>
          </a:bodyPr>
          <a:lstStyle/>
          <a:p>
            <a:r>
              <a:rPr lang="en-US" sz="2400" dirty="0">
                <a:solidFill>
                  <a:schemeClr val="bg1"/>
                </a:solidFill>
              </a:rPr>
              <a:t>Down Crash</a:t>
            </a:r>
          </a:p>
        </p:txBody>
      </p:sp>
      <p:sp>
        <p:nvSpPr>
          <p:cNvPr id="9" name="TextBox 8">
            <a:extLst>
              <a:ext uri="{FF2B5EF4-FFF2-40B4-BE49-F238E27FC236}">
                <a16:creationId xmlns:a16="http://schemas.microsoft.com/office/drawing/2014/main" id="{5390F654-2716-432E-A134-2C1DC3037D80}"/>
              </a:ext>
            </a:extLst>
          </p:cNvPr>
          <p:cNvSpPr txBox="1"/>
          <p:nvPr/>
        </p:nvSpPr>
        <p:spPr>
          <a:xfrm>
            <a:off x="7532855" y="1694808"/>
            <a:ext cx="2314575" cy="461665"/>
          </a:xfrm>
          <a:prstGeom prst="rect">
            <a:avLst/>
          </a:prstGeom>
          <a:noFill/>
        </p:spPr>
        <p:txBody>
          <a:bodyPr wrap="square" rtlCol="0">
            <a:spAutoFit/>
          </a:bodyPr>
          <a:lstStyle/>
          <a:p>
            <a:r>
              <a:rPr lang="en-US" sz="2400" dirty="0">
                <a:solidFill>
                  <a:schemeClr val="bg1"/>
                </a:solidFill>
              </a:rPr>
              <a:t>Up Crash</a:t>
            </a:r>
          </a:p>
        </p:txBody>
      </p:sp>
      <p:sp>
        <p:nvSpPr>
          <p:cNvPr id="7" name="TextBox 6">
            <a:extLst>
              <a:ext uri="{FF2B5EF4-FFF2-40B4-BE49-F238E27FC236}">
                <a16:creationId xmlns:a16="http://schemas.microsoft.com/office/drawing/2014/main" id="{0DEBCE35-2E98-40B2-8E4E-8717191FBD13}"/>
              </a:ext>
            </a:extLst>
          </p:cNvPr>
          <p:cNvSpPr txBox="1"/>
          <p:nvPr/>
        </p:nvSpPr>
        <p:spPr>
          <a:xfrm>
            <a:off x="1552576" y="2390775"/>
            <a:ext cx="4248150" cy="2308324"/>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chemeClr val="bg1"/>
                </a:solidFill>
              </a:rPr>
              <a:t>It has to tick down at least 10 times before ticking up</a:t>
            </a:r>
          </a:p>
          <a:p>
            <a:pPr marL="285750" indent="-285750">
              <a:buFont typeface="Arial" panose="020B0604020202020204" pitchFamily="34" charset="0"/>
              <a:buChar char="•"/>
            </a:pPr>
            <a:r>
              <a:rPr lang="en-US" sz="2400" dirty="0">
                <a:solidFill>
                  <a:schemeClr val="bg1"/>
                </a:solidFill>
              </a:rPr>
              <a:t>Price changes have to occur within 1.5 seconds</a:t>
            </a:r>
          </a:p>
          <a:p>
            <a:pPr marL="285750" indent="-285750">
              <a:buFont typeface="Arial" panose="020B0604020202020204" pitchFamily="34" charset="0"/>
              <a:buChar char="•"/>
            </a:pPr>
            <a:r>
              <a:rPr lang="en-US" sz="2400" dirty="0">
                <a:solidFill>
                  <a:schemeClr val="bg1"/>
                </a:solidFill>
              </a:rPr>
              <a:t>Price change has to exceed -0.8%</a:t>
            </a:r>
          </a:p>
        </p:txBody>
      </p:sp>
      <p:sp>
        <p:nvSpPr>
          <p:cNvPr id="11" name="TextBox 10">
            <a:extLst>
              <a:ext uri="{FF2B5EF4-FFF2-40B4-BE49-F238E27FC236}">
                <a16:creationId xmlns:a16="http://schemas.microsoft.com/office/drawing/2014/main" id="{54740B1A-0770-4BF5-98E9-1D7AB4A7169F}"/>
              </a:ext>
            </a:extLst>
          </p:cNvPr>
          <p:cNvSpPr txBox="1"/>
          <p:nvPr/>
        </p:nvSpPr>
        <p:spPr>
          <a:xfrm>
            <a:off x="6094103" y="2390775"/>
            <a:ext cx="4248150" cy="2308324"/>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chemeClr val="bg1"/>
                </a:solidFill>
              </a:rPr>
              <a:t>It has to tick up at least 10 times before ticking down</a:t>
            </a:r>
          </a:p>
          <a:p>
            <a:pPr marL="342900" indent="-342900">
              <a:buFont typeface="Arial" panose="020B0604020202020204" pitchFamily="34" charset="0"/>
              <a:buChar char="•"/>
            </a:pPr>
            <a:r>
              <a:rPr lang="en-US" sz="2400" dirty="0">
                <a:solidFill>
                  <a:schemeClr val="bg1"/>
                </a:solidFill>
              </a:rPr>
              <a:t>Price changes have to occur within 1.5 seconds</a:t>
            </a:r>
          </a:p>
          <a:p>
            <a:pPr marL="342900" indent="-342900">
              <a:buFont typeface="Arial" panose="020B0604020202020204" pitchFamily="34" charset="0"/>
              <a:buChar char="•"/>
            </a:pPr>
            <a:r>
              <a:rPr lang="en-US" sz="2400" dirty="0">
                <a:solidFill>
                  <a:schemeClr val="bg1"/>
                </a:solidFill>
              </a:rPr>
              <a:t>Price change has to exceed 0.8%</a:t>
            </a:r>
          </a:p>
        </p:txBody>
      </p:sp>
    </p:spTree>
    <p:extLst>
      <p:ext uri="{BB962C8B-B14F-4D97-AF65-F5344CB8AC3E}">
        <p14:creationId xmlns:p14="http://schemas.microsoft.com/office/powerpoint/2010/main" val="194743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Google Shape;141;p28">
            <a:extLst>
              <a:ext uri="{FF2B5EF4-FFF2-40B4-BE49-F238E27FC236}">
                <a16:creationId xmlns:a16="http://schemas.microsoft.com/office/drawing/2014/main" id="{25F62658-E785-462B-B380-C05D99E8B46C}"/>
              </a:ext>
            </a:extLst>
          </p:cNvPr>
          <p:cNvPicPr preferRelativeResize="0"/>
          <p:nvPr/>
        </p:nvPicPr>
        <p:blipFill rotWithShape="1">
          <a:blip r:embed="rId2">
            <a:extLst/>
          </a:blip>
          <a:srcRect t="26928" b="22034"/>
          <a:stretch/>
        </p:blipFill>
        <p:spPr>
          <a:xfrm>
            <a:off x="-1" y="10"/>
            <a:ext cx="12192001" cy="4666928"/>
          </a:xfrm>
          <a:prstGeom prst="rect">
            <a:avLst/>
          </a:prstGeom>
          <a:noFill/>
        </p:spPr>
      </p:pic>
      <p:pic>
        <p:nvPicPr>
          <p:cNvPr id="24" name="Picture 23">
            <a:extLst>
              <a:ext uri="{FF2B5EF4-FFF2-40B4-BE49-F238E27FC236}">
                <a16:creationId xmlns:a16="http://schemas.microsoft.com/office/drawing/2014/main" id="{EE09A529-E47C-4634-BB98-0A9526C372B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6" name="Oval 25">
            <a:extLst>
              <a:ext uri="{FF2B5EF4-FFF2-40B4-BE49-F238E27FC236}">
                <a16:creationId xmlns:a16="http://schemas.microsoft.com/office/drawing/2014/main" id="{569C1A01-6FB5-43CE-ADCC-936728ACA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6267" y="4388303"/>
            <a:ext cx="824089" cy="70298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72B62D-5B11-4C66-8410-1A99AC2141D5}"/>
              </a:ext>
            </a:extLst>
          </p:cNvPr>
          <p:cNvSpPr>
            <a:spLocks noGrp="1"/>
          </p:cNvSpPr>
          <p:nvPr>
            <p:ph type="title"/>
          </p:nvPr>
        </p:nvSpPr>
        <p:spPr>
          <a:xfrm>
            <a:off x="4922604" y="39147"/>
            <a:ext cx="5021782" cy="1104900"/>
          </a:xfrm>
        </p:spPr>
        <p:txBody>
          <a:bodyPr>
            <a:normAutofit/>
          </a:bodyPr>
          <a:lstStyle/>
          <a:p>
            <a:r>
              <a:rPr lang="en-US" sz="4000" b="1" dirty="0">
                <a:solidFill>
                  <a:schemeClr val="bg1"/>
                </a:solidFill>
                <a:latin typeface="Calibri "/>
              </a:rPr>
              <a:t>Dataset</a:t>
            </a:r>
          </a:p>
        </p:txBody>
      </p:sp>
      <p:sp>
        <p:nvSpPr>
          <p:cNvPr id="3" name="Content Placeholder 2">
            <a:extLst>
              <a:ext uri="{FF2B5EF4-FFF2-40B4-BE49-F238E27FC236}">
                <a16:creationId xmlns:a16="http://schemas.microsoft.com/office/drawing/2014/main" id="{E35BCCF2-0E0F-41B7-96BB-F7C3D2AA8636}"/>
              </a:ext>
            </a:extLst>
          </p:cNvPr>
          <p:cNvSpPr>
            <a:spLocks noGrp="1"/>
          </p:cNvSpPr>
          <p:nvPr>
            <p:ph idx="1"/>
          </p:nvPr>
        </p:nvSpPr>
        <p:spPr>
          <a:xfrm>
            <a:off x="800101" y="4388303"/>
            <a:ext cx="10596558" cy="2107747"/>
          </a:xfrm>
        </p:spPr>
        <p:txBody>
          <a:bodyPr anchor="ctr">
            <a:noAutofit/>
          </a:bodyPr>
          <a:lstStyle/>
          <a:p>
            <a:r>
              <a:rPr lang="en-US" sz="2400" dirty="0"/>
              <a:t>The corresponding periods were highly volatile including the unfolding of the global financial crisis, and the collapse of Lehman Brothers and the May 6th 2010 Flash Crash. </a:t>
            </a:r>
          </a:p>
          <a:p>
            <a:r>
              <a:rPr lang="en-US" sz="2400" dirty="0"/>
              <a:t>Analysis of Mini Flash Crashes means processing billions of trades and quotes, therefore we selected months with the most crashes - hence our dataset covers over one-quarter (27.75%) of all Mini Flash Crashes reported to have occurred in the period of 2006-2011.</a:t>
            </a:r>
            <a:endParaRPr lang="en-US" sz="2400" dirty="0">
              <a:solidFill>
                <a:srgbClr val="000000"/>
              </a:solidFill>
            </a:endParaRPr>
          </a:p>
        </p:txBody>
      </p:sp>
      <p:pic>
        <p:nvPicPr>
          <p:cNvPr id="4" name="Picture 3">
            <a:extLst>
              <a:ext uri="{FF2B5EF4-FFF2-40B4-BE49-F238E27FC236}">
                <a16:creationId xmlns:a16="http://schemas.microsoft.com/office/drawing/2014/main" id="{CB25D950-9C0E-4495-A7F8-7B8C36C8B940}"/>
              </a:ext>
            </a:extLst>
          </p:cNvPr>
          <p:cNvPicPr>
            <a:picLocks noChangeAspect="1"/>
          </p:cNvPicPr>
          <p:nvPr/>
        </p:nvPicPr>
        <p:blipFill>
          <a:blip r:embed="rId4"/>
          <a:stretch>
            <a:fillRect/>
          </a:stretch>
        </p:blipFill>
        <p:spPr>
          <a:xfrm>
            <a:off x="411273" y="880669"/>
            <a:ext cx="5058864" cy="290560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6" name="Picture 5">
            <a:extLst>
              <a:ext uri="{FF2B5EF4-FFF2-40B4-BE49-F238E27FC236}">
                <a16:creationId xmlns:a16="http://schemas.microsoft.com/office/drawing/2014/main" id="{1287FAB1-9C61-4499-87A9-B8D12166B695}"/>
              </a:ext>
            </a:extLst>
          </p:cNvPr>
          <p:cNvPicPr>
            <a:picLocks noChangeAspect="1"/>
          </p:cNvPicPr>
          <p:nvPr/>
        </p:nvPicPr>
        <p:blipFill>
          <a:blip r:embed="rId5"/>
          <a:stretch>
            <a:fillRect/>
          </a:stretch>
        </p:blipFill>
        <p:spPr>
          <a:xfrm>
            <a:off x="6263391" y="880668"/>
            <a:ext cx="5133268" cy="290560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733825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Picture 5">
            <a:extLst>
              <a:ext uri="{FF2B5EF4-FFF2-40B4-BE49-F238E27FC236}">
                <a16:creationId xmlns:a16="http://schemas.microsoft.com/office/drawing/2014/main" id="{A3259ADB-2B51-4F05-A605-6C4ED6EA7EDB}"/>
              </a:ext>
            </a:extLst>
          </p:cNvPr>
          <p:cNvPicPr>
            <a:picLocks noChangeAspect="1"/>
          </p:cNvPicPr>
          <p:nvPr/>
        </p:nvPicPr>
        <p:blipFill>
          <a:blip r:embed="rId3"/>
          <a:stretch>
            <a:fillRect/>
          </a:stretch>
        </p:blipFill>
        <p:spPr>
          <a:xfrm>
            <a:off x="2130159" y="2541193"/>
            <a:ext cx="7219950" cy="4152900"/>
          </a:xfrm>
          <a:prstGeom prst="rect">
            <a:avLst/>
          </a:prstGeom>
          <a:ln>
            <a:noFill/>
          </a:ln>
          <a:effectLst>
            <a:softEdge rad="112500"/>
          </a:effectLst>
        </p:spPr>
      </p:pic>
      <p:sp>
        <p:nvSpPr>
          <p:cNvPr id="7" name="Title 1">
            <a:extLst>
              <a:ext uri="{FF2B5EF4-FFF2-40B4-BE49-F238E27FC236}">
                <a16:creationId xmlns:a16="http://schemas.microsoft.com/office/drawing/2014/main" id="{13BEEBBE-2734-4A3F-950F-296EB00B471D}"/>
              </a:ext>
            </a:extLst>
          </p:cNvPr>
          <p:cNvSpPr>
            <a:spLocks noGrp="1"/>
          </p:cNvSpPr>
          <p:nvPr>
            <p:ph type="title"/>
          </p:nvPr>
        </p:nvSpPr>
        <p:spPr>
          <a:xfrm>
            <a:off x="1179360" y="1051724"/>
            <a:ext cx="9832975" cy="1325562"/>
          </a:xfrm>
        </p:spPr>
        <p:txBody>
          <a:bodyPr vert="horz" lIns="91440" tIns="45720" rIns="91440" bIns="45720" rtlCol="0" anchor="b">
            <a:normAutofit/>
          </a:bodyPr>
          <a:lstStyle/>
          <a:p>
            <a:pPr algn="ctr"/>
            <a:r>
              <a:rPr lang="en-US" sz="4000" dirty="0">
                <a:solidFill>
                  <a:schemeClr val="bg1"/>
                </a:solidFill>
              </a:rPr>
              <a:t>Statistics on Mini Flash Crash</a:t>
            </a:r>
            <a:br>
              <a:rPr lang="en-US" sz="4000" dirty="0">
                <a:solidFill>
                  <a:schemeClr val="bg1"/>
                </a:solidFill>
              </a:rPr>
            </a:br>
            <a:endParaRPr lang="en-US" sz="4000" kern="1200" dirty="0">
              <a:solidFill>
                <a:schemeClr val="bg1"/>
              </a:solidFill>
            </a:endParaRPr>
          </a:p>
        </p:txBody>
      </p:sp>
    </p:spTree>
    <p:extLst>
      <p:ext uri="{BB962C8B-B14F-4D97-AF65-F5344CB8AC3E}">
        <p14:creationId xmlns:p14="http://schemas.microsoft.com/office/powerpoint/2010/main" val="93617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495F8E3-5243-4F02-AC53-F05721B353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45280F9F-2129-4B35-86B4-8A4267DFA30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1" name="Freeform 5">
              <a:extLst>
                <a:ext uri="{FF2B5EF4-FFF2-40B4-BE49-F238E27FC236}">
                  <a16:creationId xmlns:a16="http://schemas.microsoft.com/office/drawing/2014/main" id="{079E950F-26FD-49A5-8CFB-664703BE51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A957C5C2-2E01-464B-97B4-1981AF0523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53B7BE02-9D75-4EBB-879B-D7B75937FC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0D9536D6-02B7-4110-BF2B-17B08DDFE7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ADA6B83F-32F5-4D8C-AA2F-53A4FA1252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AE2FF24D-C357-4073-8093-410279D42F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A7D5D9E-853D-4831-B45D-ED773133B8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5D185781-4FC4-4AF1-B231-942FDE9634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CC270413-B0D3-4A07-BD1B-E9254A9892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2C47358D-4669-406F-AC20-6D169951BE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328C9057-3C8A-45CB-A084-4AD4535CDC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D204A0F9-30D5-4D9E-9019-95DEDCFFE8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F9CC2C27-C82D-467C-836F-F166E7059B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F680CD9A-5DEE-446A-A951-936A1B2D12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90F745C0-6118-47A3-85AB-A412FE581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3CEC5B1E-7348-4ACE-B1DD-E53926EB76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F96B7951-47C0-4555-9A22-86491610F4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ACD5C04A-A4EA-432A-A9B5-F84F41D745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B33C957B-D207-438D-9823-4FF59328F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1" name="Group 30">
            <a:extLst>
              <a:ext uri="{FF2B5EF4-FFF2-40B4-BE49-F238E27FC236}">
                <a16:creationId xmlns:a16="http://schemas.microsoft.com/office/drawing/2014/main" id="{EF79D782-A9ED-4AEE-B67D-DDD6F1CB526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2" name="Rectangle 31">
              <a:extLst>
                <a:ext uri="{FF2B5EF4-FFF2-40B4-BE49-F238E27FC236}">
                  <a16:creationId xmlns:a16="http://schemas.microsoft.com/office/drawing/2014/main" id="{E6C9F140-6D17-42C4-96E2-F124090D4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Isosceles Triangle 32">
              <a:extLst>
                <a:ext uri="{FF2B5EF4-FFF2-40B4-BE49-F238E27FC236}">
                  <a16:creationId xmlns:a16="http://schemas.microsoft.com/office/drawing/2014/main" id="{EE0A3AEC-72D0-4759-A596-564927A0CF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33">
              <a:extLst>
                <a:ext uri="{FF2B5EF4-FFF2-40B4-BE49-F238E27FC236}">
                  <a16:creationId xmlns:a16="http://schemas.microsoft.com/office/drawing/2014/main" id="{1A027B02-EC1B-499B-B4F5-7221EC8D84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5" name="Rectangle 4">
            <a:extLst>
              <a:ext uri="{FF2B5EF4-FFF2-40B4-BE49-F238E27FC236}">
                <a16:creationId xmlns:a16="http://schemas.microsoft.com/office/drawing/2014/main" id="{744F171F-40F5-4148-A67E-20B84CD84EB9}"/>
              </a:ext>
            </a:extLst>
          </p:cNvPr>
          <p:cNvSpPr/>
          <p:nvPr/>
        </p:nvSpPr>
        <p:spPr>
          <a:xfrm>
            <a:off x="2956689" y="1160362"/>
            <a:ext cx="6490973" cy="707886"/>
          </a:xfrm>
          <a:prstGeom prst="rect">
            <a:avLst/>
          </a:prstGeom>
        </p:spPr>
        <p:txBody>
          <a:bodyPr wrap="square">
            <a:spAutoFit/>
          </a:bodyPr>
          <a:lstStyle/>
          <a:p>
            <a:r>
              <a:rPr lang="en-US" sz="4000" dirty="0">
                <a:solidFill>
                  <a:schemeClr val="bg1"/>
                </a:solidFill>
                <a:latin typeface="CMBXTI10"/>
              </a:rPr>
              <a:t>ISO-initiated Mini Flash Crash</a:t>
            </a:r>
            <a:endParaRPr lang="en-US" sz="4000" dirty="0">
              <a:solidFill>
                <a:schemeClr val="bg1"/>
              </a:solidFill>
            </a:endParaRPr>
          </a:p>
        </p:txBody>
      </p:sp>
      <p:sp>
        <p:nvSpPr>
          <p:cNvPr id="6" name="TextBox 5">
            <a:extLst>
              <a:ext uri="{FF2B5EF4-FFF2-40B4-BE49-F238E27FC236}">
                <a16:creationId xmlns:a16="http://schemas.microsoft.com/office/drawing/2014/main" id="{CF27A1D2-92A3-4041-A4BF-E37DC41478BE}"/>
              </a:ext>
            </a:extLst>
          </p:cNvPr>
          <p:cNvSpPr txBox="1"/>
          <p:nvPr/>
        </p:nvSpPr>
        <p:spPr>
          <a:xfrm>
            <a:off x="1677699" y="2274696"/>
            <a:ext cx="8845008" cy="2308324"/>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chemeClr val="bg1"/>
                </a:solidFill>
              </a:rPr>
              <a:t>The conditions defining a Mini Flash Crash set out previously must be satisfied</a:t>
            </a:r>
          </a:p>
          <a:p>
            <a:pPr marL="285750" indent="-285750">
              <a:buFont typeface="Arial" panose="020B0604020202020204" pitchFamily="34" charset="0"/>
              <a:buChar char="•"/>
            </a:pPr>
            <a:r>
              <a:rPr lang="en-US" sz="2400" dirty="0">
                <a:solidFill>
                  <a:schemeClr val="bg1"/>
                </a:solidFill>
              </a:rPr>
              <a:t>The trades constituting the Mini Flash Crash have to be marked ISO, except for the rest k trades that can be marked as non-ISO if they are executed within the least aggressive market-wide available best quotes10 in the previous one (1) second.</a:t>
            </a:r>
          </a:p>
        </p:txBody>
      </p:sp>
    </p:spTree>
    <p:extLst>
      <p:ext uri="{BB962C8B-B14F-4D97-AF65-F5344CB8AC3E}">
        <p14:creationId xmlns:p14="http://schemas.microsoft.com/office/powerpoint/2010/main" val="3823200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89ACC69-ADF2-492B-84C5-EA2CC1607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2BF6A8-226E-49A9-8F3A-286A17EBF3AA}"/>
              </a:ext>
            </a:extLst>
          </p:cNvPr>
          <p:cNvSpPr>
            <a:spLocks noGrp="1"/>
          </p:cNvSpPr>
          <p:nvPr>
            <p:ph type="title"/>
          </p:nvPr>
        </p:nvSpPr>
        <p:spPr>
          <a:xfrm>
            <a:off x="943276" y="712268"/>
            <a:ext cx="10410524" cy="1193533"/>
          </a:xfrm>
        </p:spPr>
        <p:txBody>
          <a:bodyPr>
            <a:normAutofit/>
          </a:bodyPr>
          <a:lstStyle/>
          <a:p>
            <a:pPr algn="ctr"/>
            <a:r>
              <a:rPr lang="en-US" sz="2400" dirty="0">
                <a:solidFill>
                  <a:schemeClr val="bg1"/>
                </a:solidFill>
              </a:rPr>
              <a:t>Market liquidity 60 sec before and after the occurrence of Mini Flash Crashes</a:t>
            </a:r>
          </a:p>
        </p:txBody>
      </p:sp>
      <p:cxnSp>
        <p:nvCxnSpPr>
          <p:cNvPr id="10" name="Straight Connector 9">
            <a:extLst>
              <a:ext uri="{FF2B5EF4-FFF2-40B4-BE49-F238E27FC236}">
                <a16:creationId xmlns:a16="http://schemas.microsoft.com/office/drawing/2014/main" id="{F2AE495E-2AAF-4BC1-87A5-331009D828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5CD4D96B-B01B-4103-8D5C-299C078E8CB0}"/>
              </a:ext>
            </a:extLst>
          </p:cNvPr>
          <p:cNvPicPr>
            <a:picLocks noChangeAspect="1"/>
          </p:cNvPicPr>
          <p:nvPr/>
        </p:nvPicPr>
        <p:blipFill>
          <a:blip r:embed="rId2"/>
          <a:stretch>
            <a:fillRect/>
          </a:stretch>
        </p:blipFill>
        <p:spPr>
          <a:xfrm>
            <a:off x="1976437" y="1710843"/>
            <a:ext cx="8239125" cy="1285875"/>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14" name="Picture 13">
            <a:extLst>
              <a:ext uri="{FF2B5EF4-FFF2-40B4-BE49-F238E27FC236}">
                <a16:creationId xmlns:a16="http://schemas.microsoft.com/office/drawing/2014/main" id="{BE9FD9B0-D625-49E4-8DF2-21C3B09BA695}"/>
              </a:ext>
            </a:extLst>
          </p:cNvPr>
          <p:cNvPicPr>
            <a:picLocks noChangeAspect="1"/>
          </p:cNvPicPr>
          <p:nvPr/>
        </p:nvPicPr>
        <p:blipFill>
          <a:blip r:embed="rId3"/>
          <a:stretch>
            <a:fillRect/>
          </a:stretch>
        </p:blipFill>
        <p:spPr>
          <a:xfrm>
            <a:off x="238127" y="3539363"/>
            <a:ext cx="5725427" cy="2354178"/>
          </a:xfrm>
          <a:prstGeom prst="rect">
            <a:avLst/>
          </a:prstGeom>
        </p:spPr>
      </p:pic>
      <p:pic>
        <p:nvPicPr>
          <p:cNvPr id="15" name="Picture 14">
            <a:extLst>
              <a:ext uri="{FF2B5EF4-FFF2-40B4-BE49-F238E27FC236}">
                <a16:creationId xmlns:a16="http://schemas.microsoft.com/office/drawing/2014/main" id="{03CC3182-09BB-4A9E-97BD-C2900E76090C}"/>
              </a:ext>
            </a:extLst>
          </p:cNvPr>
          <p:cNvPicPr>
            <a:picLocks noChangeAspect="1"/>
          </p:cNvPicPr>
          <p:nvPr/>
        </p:nvPicPr>
        <p:blipFill>
          <a:blip r:embed="rId4"/>
          <a:stretch>
            <a:fillRect/>
          </a:stretch>
        </p:blipFill>
        <p:spPr>
          <a:xfrm>
            <a:off x="6228439" y="3539363"/>
            <a:ext cx="5725434" cy="2354178"/>
          </a:xfrm>
          <a:prstGeom prst="rect">
            <a:avLst/>
          </a:prstGeom>
        </p:spPr>
      </p:pic>
    </p:spTree>
    <p:extLst>
      <p:ext uri="{BB962C8B-B14F-4D97-AF65-F5344CB8AC3E}">
        <p14:creationId xmlns:p14="http://schemas.microsoft.com/office/powerpoint/2010/main" val="30331008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TotalTime>
  <Words>573</Words>
  <Application>Microsoft Office PowerPoint</Application>
  <PresentationFormat>Widescreen</PresentationFormat>
  <Paragraphs>55</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Calibri </vt:lpstr>
      <vt:lpstr>CMBXTI10</vt:lpstr>
      <vt:lpstr>等线</vt:lpstr>
      <vt:lpstr>等线 Light</vt:lpstr>
      <vt:lpstr>Arial</vt:lpstr>
      <vt:lpstr>Calibri</vt:lpstr>
      <vt:lpstr>Calibri Light</vt:lpstr>
      <vt:lpstr>Office Theme</vt:lpstr>
      <vt:lpstr>High Frequency Trading and Mini Flash Crashes</vt:lpstr>
      <vt:lpstr>Table of Contents</vt:lpstr>
      <vt:lpstr>Abstract</vt:lpstr>
      <vt:lpstr>Introduction</vt:lpstr>
      <vt:lpstr>PowerPoint Presentation</vt:lpstr>
      <vt:lpstr>Dataset</vt:lpstr>
      <vt:lpstr>Statistics on Mini Flash Crash </vt:lpstr>
      <vt:lpstr>PowerPoint Presentation</vt:lpstr>
      <vt:lpstr>Market liquidity 60 sec before and after the occurrence of Mini Flash Crashes</vt:lpstr>
      <vt:lpstr>Locked &amp; Crossed NBBO Quotes</vt:lpstr>
      <vt:lpstr>Quoted Volume</vt:lpstr>
      <vt:lpstr>Connection – Fleeting Liquidity &amp; Mini Flash Crash </vt:lpstr>
      <vt:lpstr>Logit Regression Statistics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Frequency Trading and Mini Flash Crashes</dc:title>
  <dc:creator>Shen, Zhiwen</dc:creator>
  <cp:lastModifiedBy>Shen, Zhiwen</cp:lastModifiedBy>
  <cp:revision>29</cp:revision>
  <dcterms:created xsi:type="dcterms:W3CDTF">2018-09-12T00:30:27Z</dcterms:created>
  <dcterms:modified xsi:type="dcterms:W3CDTF">2018-09-26T19:23:33Z</dcterms:modified>
</cp:coreProperties>
</file>